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3" r:id="rId1"/>
    <p:sldMasterId id="2147483700" r:id="rId2"/>
    <p:sldMasterId id="2147483714" r:id="rId3"/>
  </p:sldMasterIdLst>
  <p:notesMasterIdLst>
    <p:notesMasterId r:id="rId28"/>
  </p:notesMasterIdLst>
  <p:handoutMasterIdLst>
    <p:handoutMasterId r:id="rId29"/>
  </p:handoutMasterIdLst>
  <p:sldIdLst>
    <p:sldId id="544" r:id="rId4"/>
    <p:sldId id="545" r:id="rId5"/>
    <p:sldId id="698" r:id="rId6"/>
    <p:sldId id="719" r:id="rId7"/>
    <p:sldId id="552" r:id="rId8"/>
    <p:sldId id="699" r:id="rId9"/>
    <p:sldId id="707" r:id="rId10"/>
    <p:sldId id="708" r:id="rId11"/>
    <p:sldId id="709" r:id="rId12"/>
    <p:sldId id="710" r:id="rId13"/>
    <p:sldId id="711" r:id="rId14"/>
    <p:sldId id="713" r:id="rId15"/>
    <p:sldId id="700" r:id="rId16"/>
    <p:sldId id="701" r:id="rId17"/>
    <p:sldId id="720" r:id="rId18"/>
    <p:sldId id="702" r:id="rId19"/>
    <p:sldId id="714" r:id="rId20"/>
    <p:sldId id="721" r:id="rId21"/>
    <p:sldId id="715" r:id="rId22"/>
    <p:sldId id="716" r:id="rId23"/>
    <p:sldId id="717" r:id="rId24"/>
    <p:sldId id="718" r:id="rId25"/>
    <p:sldId id="689" r:id="rId26"/>
    <p:sldId id="573" r:id="rId27"/>
  </p:sldIdLst>
  <p:sldSz cx="9144000" cy="6858000" type="screen4x3"/>
  <p:notesSz cx="6889750"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vid Hodson" initials="DH" lastIdx="1" clrIdx="0">
    <p:extLst>
      <p:ext uri="{19B8F6BF-5375-455C-9EA6-DF929625EA0E}">
        <p15:presenceInfo xmlns:p15="http://schemas.microsoft.com/office/powerpoint/2012/main" userId="S::David.Hodson@davidhodson.com::58f824ec-347e-4490-b173-c5e36da684a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99"/>
    <a:srgbClr val="336699"/>
    <a:srgbClr val="0099CC"/>
    <a:srgbClr val="7D0840"/>
    <a:srgbClr val="810767"/>
    <a:srgbClr val="602661"/>
    <a:srgbClr val="006666"/>
    <a:srgbClr val="960852"/>
    <a:srgbClr val="983E6B"/>
    <a:srgbClr val="9442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23" autoAdjust="0"/>
    <p:restoredTop sz="94660" autoAdjust="0"/>
  </p:normalViewPr>
  <p:slideViewPr>
    <p:cSldViewPr snapToGrid="0">
      <p:cViewPr varScale="1">
        <p:scale>
          <a:sx n="105" d="100"/>
          <a:sy n="105" d="100"/>
        </p:scale>
        <p:origin x="1392" y="96"/>
      </p:cViewPr>
      <p:guideLst>
        <p:guide orient="horz" pos="2160"/>
        <p:guide pos="2880"/>
      </p:guideLst>
    </p:cSldViewPr>
  </p:slideViewPr>
  <p:outlineViewPr>
    <p:cViewPr>
      <p:scale>
        <a:sx n="33" d="100"/>
        <a:sy n="33" d="100"/>
      </p:scale>
      <p:origin x="0" y="102"/>
    </p:cViewPr>
  </p:outlineViewPr>
  <p:notesTextViewPr>
    <p:cViewPr>
      <p:scale>
        <a:sx n="1" d="1"/>
        <a:sy n="1" d="1"/>
      </p:scale>
      <p:origin x="0" y="0"/>
    </p:cViewPr>
  </p:notesTextViewPr>
  <p:sorterViewPr>
    <p:cViewPr>
      <p:scale>
        <a:sx n="100" d="100"/>
        <a:sy n="100" d="100"/>
      </p:scale>
      <p:origin x="0" y="-5592"/>
    </p:cViewPr>
  </p:sorterViewPr>
  <p:notesViewPr>
    <p:cSldViewPr snapToGrid="0">
      <p:cViewPr varScale="1">
        <p:scale>
          <a:sx n="40" d="100"/>
          <a:sy n="40" d="100"/>
        </p:scale>
        <p:origin x="2290" y="3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commentAuthors" Target="commentAuthors.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5558" cy="502676"/>
          </a:xfrm>
          <a:prstGeom prst="rect">
            <a:avLst/>
          </a:prstGeom>
        </p:spPr>
        <p:txBody>
          <a:bodyPr vert="horz" lIns="92738" tIns="46369" rIns="92738" bIns="46369" rtlCol="0"/>
          <a:lstStyle>
            <a:lvl1pPr algn="l">
              <a:defRPr sz="1200"/>
            </a:lvl1pPr>
          </a:lstStyle>
          <a:p>
            <a:endParaRPr lang="en-GB" dirty="0"/>
          </a:p>
        </p:txBody>
      </p:sp>
      <p:sp>
        <p:nvSpPr>
          <p:cNvPr id="3" name="Date Placeholder 2"/>
          <p:cNvSpPr>
            <a:spLocks noGrp="1"/>
          </p:cNvSpPr>
          <p:nvPr>
            <p:ph type="dt" sz="quarter" idx="1"/>
          </p:nvPr>
        </p:nvSpPr>
        <p:spPr>
          <a:xfrm>
            <a:off x="3902599" y="0"/>
            <a:ext cx="2985558" cy="502676"/>
          </a:xfrm>
          <a:prstGeom prst="rect">
            <a:avLst/>
          </a:prstGeom>
        </p:spPr>
        <p:txBody>
          <a:bodyPr vert="horz" lIns="92738" tIns="46369" rIns="92738" bIns="46369" rtlCol="0"/>
          <a:lstStyle>
            <a:lvl1pPr algn="r">
              <a:defRPr sz="1200"/>
            </a:lvl1pPr>
          </a:lstStyle>
          <a:p>
            <a:fld id="{A167923E-FC50-46F1-A14F-70CD80434565}" type="datetimeFigureOut">
              <a:rPr lang="en-GB" smtClean="0"/>
              <a:t>16/06/2026</a:t>
            </a:fld>
            <a:endParaRPr lang="en-GB" dirty="0"/>
          </a:p>
        </p:txBody>
      </p:sp>
      <p:sp>
        <p:nvSpPr>
          <p:cNvPr id="4" name="Footer Placeholder 3"/>
          <p:cNvSpPr>
            <a:spLocks noGrp="1"/>
          </p:cNvSpPr>
          <p:nvPr>
            <p:ph type="ftr" sz="quarter" idx="2"/>
          </p:nvPr>
        </p:nvSpPr>
        <p:spPr>
          <a:xfrm>
            <a:off x="1" y="9516042"/>
            <a:ext cx="2985558" cy="502675"/>
          </a:xfrm>
          <a:prstGeom prst="rect">
            <a:avLst/>
          </a:prstGeom>
        </p:spPr>
        <p:txBody>
          <a:bodyPr vert="horz" lIns="92738" tIns="46369" rIns="92738" bIns="46369" rtlCol="0" anchor="b"/>
          <a:lstStyle>
            <a:lvl1pPr algn="l">
              <a:defRPr sz="1200"/>
            </a:lvl1pPr>
          </a:lstStyle>
          <a:p>
            <a:endParaRPr lang="en-GB" dirty="0"/>
          </a:p>
        </p:txBody>
      </p:sp>
      <p:sp>
        <p:nvSpPr>
          <p:cNvPr id="5" name="Slide Number Placeholder 4"/>
          <p:cNvSpPr>
            <a:spLocks noGrp="1"/>
          </p:cNvSpPr>
          <p:nvPr>
            <p:ph type="sldNum" sz="quarter" idx="3"/>
          </p:nvPr>
        </p:nvSpPr>
        <p:spPr>
          <a:xfrm>
            <a:off x="3902599" y="9516042"/>
            <a:ext cx="2985558" cy="502675"/>
          </a:xfrm>
          <a:prstGeom prst="rect">
            <a:avLst/>
          </a:prstGeom>
        </p:spPr>
        <p:txBody>
          <a:bodyPr vert="horz" lIns="92738" tIns="46369" rIns="92738" bIns="46369" rtlCol="0" anchor="b"/>
          <a:lstStyle>
            <a:lvl1pPr algn="r">
              <a:defRPr sz="1200"/>
            </a:lvl1pPr>
          </a:lstStyle>
          <a:p>
            <a:fld id="{1E25A7B3-02E0-4C60-A134-F793471714AE}" type="slidenum">
              <a:rPr lang="en-GB" smtClean="0"/>
              <a:t>‹#›</a:t>
            </a:fld>
            <a:endParaRPr lang="en-GB" dirty="0"/>
          </a:p>
        </p:txBody>
      </p:sp>
    </p:spTree>
    <p:extLst>
      <p:ext uri="{BB962C8B-B14F-4D97-AF65-F5344CB8AC3E}">
        <p14:creationId xmlns:p14="http://schemas.microsoft.com/office/powerpoint/2010/main" val="8490972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5558" cy="502676"/>
          </a:xfrm>
          <a:prstGeom prst="rect">
            <a:avLst/>
          </a:prstGeom>
        </p:spPr>
        <p:txBody>
          <a:bodyPr vert="horz" lIns="92738" tIns="46369" rIns="92738" bIns="46369" rtlCol="0"/>
          <a:lstStyle>
            <a:lvl1pPr algn="l">
              <a:defRPr sz="1200"/>
            </a:lvl1pPr>
          </a:lstStyle>
          <a:p>
            <a:endParaRPr lang="en-GB" dirty="0"/>
          </a:p>
        </p:txBody>
      </p:sp>
      <p:sp>
        <p:nvSpPr>
          <p:cNvPr id="3" name="Date Placeholder 2"/>
          <p:cNvSpPr>
            <a:spLocks noGrp="1"/>
          </p:cNvSpPr>
          <p:nvPr>
            <p:ph type="dt" idx="1"/>
          </p:nvPr>
        </p:nvSpPr>
        <p:spPr>
          <a:xfrm>
            <a:off x="3902599" y="0"/>
            <a:ext cx="2985558" cy="502676"/>
          </a:xfrm>
          <a:prstGeom prst="rect">
            <a:avLst/>
          </a:prstGeom>
        </p:spPr>
        <p:txBody>
          <a:bodyPr vert="horz" lIns="92738" tIns="46369" rIns="92738" bIns="46369" rtlCol="0"/>
          <a:lstStyle>
            <a:lvl1pPr algn="r">
              <a:defRPr sz="1200"/>
            </a:lvl1pPr>
          </a:lstStyle>
          <a:p>
            <a:fld id="{6378A08A-8F6B-4381-92D4-0AF21F504873}" type="datetimeFigureOut">
              <a:rPr lang="en-GB" smtClean="0"/>
              <a:t>16/06/2026</a:t>
            </a:fld>
            <a:endParaRPr lang="en-GB" dirty="0"/>
          </a:p>
        </p:txBody>
      </p:sp>
      <p:sp>
        <p:nvSpPr>
          <p:cNvPr id="4" name="Slide Image Placeholder 3"/>
          <p:cNvSpPr>
            <a:spLocks noGrp="1" noRot="1" noChangeAspect="1"/>
          </p:cNvSpPr>
          <p:nvPr>
            <p:ph type="sldImg" idx="2"/>
          </p:nvPr>
        </p:nvSpPr>
        <p:spPr>
          <a:xfrm>
            <a:off x="1192213" y="1254125"/>
            <a:ext cx="4505325" cy="3379788"/>
          </a:xfrm>
          <a:prstGeom prst="rect">
            <a:avLst/>
          </a:prstGeom>
          <a:noFill/>
          <a:ln w="12700">
            <a:solidFill>
              <a:prstClr val="black"/>
            </a:solidFill>
          </a:ln>
        </p:spPr>
        <p:txBody>
          <a:bodyPr vert="horz" lIns="92738" tIns="46369" rIns="92738" bIns="46369" rtlCol="0" anchor="ctr"/>
          <a:lstStyle/>
          <a:p>
            <a:endParaRPr lang="en-GB" dirty="0"/>
          </a:p>
        </p:txBody>
      </p:sp>
      <p:sp>
        <p:nvSpPr>
          <p:cNvPr id="5" name="Notes Placeholder 4"/>
          <p:cNvSpPr>
            <a:spLocks noGrp="1"/>
          </p:cNvSpPr>
          <p:nvPr>
            <p:ph type="body" sz="quarter" idx="3"/>
          </p:nvPr>
        </p:nvSpPr>
        <p:spPr>
          <a:xfrm>
            <a:off x="688977" y="4821506"/>
            <a:ext cx="5511800" cy="3944868"/>
          </a:xfrm>
          <a:prstGeom prst="rect">
            <a:avLst/>
          </a:prstGeom>
        </p:spPr>
        <p:txBody>
          <a:bodyPr vert="horz" lIns="92738" tIns="46369" rIns="92738" bIns="4636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516042"/>
            <a:ext cx="2985558" cy="502675"/>
          </a:xfrm>
          <a:prstGeom prst="rect">
            <a:avLst/>
          </a:prstGeom>
        </p:spPr>
        <p:txBody>
          <a:bodyPr vert="horz" lIns="92738" tIns="46369" rIns="92738" bIns="46369" rtlCol="0" anchor="b"/>
          <a:lstStyle>
            <a:lvl1pPr algn="l">
              <a:defRPr sz="1200"/>
            </a:lvl1pPr>
          </a:lstStyle>
          <a:p>
            <a:endParaRPr lang="en-GB" dirty="0"/>
          </a:p>
        </p:txBody>
      </p:sp>
      <p:sp>
        <p:nvSpPr>
          <p:cNvPr id="7" name="Slide Number Placeholder 6"/>
          <p:cNvSpPr>
            <a:spLocks noGrp="1"/>
          </p:cNvSpPr>
          <p:nvPr>
            <p:ph type="sldNum" sz="quarter" idx="5"/>
          </p:nvPr>
        </p:nvSpPr>
        <p:spPr>
          <a:xfrm>
            <a:off x="3902599" y="9516042"/>
            <a:ext cx="2985558" cy="502675"/>
          </a:xfrm>
          <a:prstGeom prst="rect">
            <a:avLst/>
          </a:prstGeom>
        </p:spPr>
        <p:txBody>
          <a:bodyPr vert="horz" lIns="92738" tIns="46369" rIns="92738" bIns="46369" rtlCol="0" anchor="b"/>
          <a:lstStyle>
            <a:lvl1pPr algn="r">
              <a:defRPr sz="1200"/>
            </a:lvl1pPr>
          </a:lstStyle>
          <a:p>
            <a:fld id="{532E7288-24C1-4772-BEE2-2EEF2012178D}" type="slidenum">
              <a:rPr lang="en-GB" smtClean="0"/>
              <a:t>‹#›</a:t>
            </a:fld>
            <a:endParaRPr lang="en-GB" dirty="0"/>
          </a:p>
        </p:txBody>
      </p:sp>
    </p:spTree>
    <p:extLst>
      <p:ext uri="{BB962C8B-B14F-4D97-AF65-F5344CB8AC3E}">
        <p14:creationId xmlns:p14="http://schemas.microsoft.com/office/powerpoint/2010/main" val="664766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2146664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2368388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2"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28758120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18531657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peaker Light">
    <p:bg>
      <p:bgPr>
        <a:solidFill>
          <a:srgbClr val="D0D0D0"/>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F75D000-5341-54A9-E845-DB7F60EB6591}"/>
              </a:ext>
            </a:extLst>
          </p:cNvPr>
          <p:cNvSpPr/>
          <p:nvPr userDrawn="1"/>
        </p:nvSpPr>
        <p:spPr>
          <a:xfrm>
            <a:off x="2" y="-1"/>
            <a:ext cx="5922791" cy="6852483"/>
          </a:xfrm>
          <a:prstGeom prst="rect">
            <a:avLst/>
          </a:prstGeom>
          <a:solidFill>
            <a:srgbClr val="7D00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47" dirty="0"/>
          </a:p>
        </p:txBody>
      </p:sp>
      <p:sp>
        <p:nvSpPr>
          <p:cNvPr id="2" name="Title 1"/>
          <p:cNvSpPr>
            <a:spLocks noGrp="1"/>
          </p:cNvSpPr>
          <p:nvPr>
            <p:ph type="title" hasCustomPrompt="1"/>
          </p:nvPr>
        </p:nvSpPr>
        <p:spPr>
          <a:xfrm>
            <a:off x="628652" y="365129"/>
            <a:ext cx="4949185" cy="1325563"/>
          </a:xfrm>
        </p:spPr>
        <p:txBody>
          <a:bodyPr/>
          <a:lstStyle>
            <a:lvl1pPr>
              <a:defRPr b="1">
                <a:solidFill>
                  <a:schemeClr val="bg1"/>
                </a:solidFill>
              </a:defRPr>
            </a:lvl1pPr>
          </a:lstStyle>
          <a:p>
            <a:r>
              <a:rPr lang="en-GB" dirty="0"/>
              <a:t>Speaker</a:t>
            </a:r>
            <a:endParaRPr lang="en-US" dirty="0"/>
          </a:p>
        </p:txBody>
      </p:sp>
      <p:sp>
        <p:nvSpPr>
          <p:cNvPr id="15" name="TextBox 14">
            <a:extLst>
              <a:ext uri="{FF2B5EF4-FFF2-40B4-BE49-F238E27FC236}">
                <a16:creationId xmlns:a16="http://schemas.microsoft.com/office/drawing/2014/main" id="{7FB43BBA-A72F-C249-1D0D-2EF2E99087C8}"/>
              </a:ext>
            </a:extLst>
          </p:cNvPr>
          <p:cNvSpPr txBox="1"/>
          <p:nvPr userDrawn="1"/>
        </p:nvSpPr>
        <p:spPr>
          <a:xfrm>
            <a:off x="616800" y="6378982"/>
            <a:ext cx="2261344" cy="220188"/>
          </a:xfrm>
          <a:prstGeom prst="rect">
            <a:avLst/>
          </a:prstGeom>
          <a:noFill/>
        </p:spPr>
        <p:txBody>
          <a:bodyPr wrap="square" rtlCol="0">
            <a:spAutoFit/>
          </a:bodyPr>
          <a:lstStyle/>
          <a:p>
            <a:r>
              <a:rPr lang="en-US" sz="831" dirty="0">
                <a:solidFill>
                  <a:schemeClr val="bg1"/>
                </a:solidFill>
              </a:rPr>
              <a:t>www.iflg.uk.com</a:t>
            </a:r>
          </a:p>
        </p:txBody>
      </p:sp>
      <p:sp>
        <p:nvSpPr>
          <p:cNvPr id="4" name="Picture Placeholder 3">
            <a:extLst>
              <a:ext uri="{FF2B5EF4-FFF2-40B4-BE49-F238E27FC236}">
                <a16:creationId xmlns:a16="http://schemas.microsoft.com/office/drawing/2014/main" id="{F26466CA-DA7E-D9F1-5EA6-7759286F126E}"/>
              </a:ext>
            </a:extLst>
          </p:cNvPr>
          <p:cNvSpPr>
            <a:spLocks noGrp="1"/>
          </p:cNvSpPr>
          <p:nvPr>
            <p:ph type="pic" sz="quarter" idx="10"/>
          </p:nvPr>
        </p:nvSpPr>
        <p:spPr>
          <a:xfrm>
            <a:off x="628651" y="1740814"/>
            <a:ext cx="1462454" cy="1584325"/>
          </a:xfrm>
          <a:noFill/>
        </p:spPr>
        <p:txBody>
          <a:bodyPr/>
          <a:lstStyle/>
          <a:p>
            <a:endParaRPr lang="en-US" dirty="0"/>
          </a:p>
        </p:txBody>
      </p:sp>
      <p:sp>
        <p:nvSpPr>
          <p:cNvPr id="17" name="Text Placeholder 16">
            <a:extLst>
              <a:ext uri="{FF2B5EF4-FFF2-40B4-BE49-F238E27FC236}">
                <a16:creationId xmlns:a16="http://schemas.microsoft.com/office/drawing/2014/main" id="{6CF48727-8251-7454-F2EB-D7012022F749}"/>
              </a:ext>
            </a:extLst>
          </p:cNvPr>
          <p:cNvSpPr>
            <a:spLocks noGrp="1"/>
          </p:cNvSpPr>
          <p:nvPr>
            <p:ph type="body" sz="quarter" idx="11" hasCustomPrompt="1"/>
          </p:nvPr>
        </p:nvSpPr>
        <p:spPr>
          <a:xfrm>
            <a:off x="2284471" y="2058857"/>
            <a:ext cx="3293366" cy="554372"/>
          </a:xfrm>
        </p:spPr>
        <p:txBody>
          <a:bodyPr/>
          <a:lstStyle>
            <a:lvl1pPr marL="0" indent="0">
              <a:buNone/>
              <a:defRPr b="1">
                <a:solidFill>
                  <a:schemeClr val="bg1"/>
                </a:solidFill>
              </a:defRPr>
            </a:lvl1pPr>
          </a:lstStyle>
          <a:p>
            <a:pPr lvl="0"/>
            <a:r>
              <a:rPr lang="en-GB" dirty="0"/>
              <a:t>Name</a:t>
            </a:r>
            <a:endParaRPr lang="en-US" dirty="0"/>
          </a:p>
        </p:txBody>
      </p:sp>
      <p:sp>
        <p:nvSpPr>
          <p:cNvPr id="19" name="Text Placeholder 18">
            <a:extLst>
              <a:ext uri="{FF2B5EF4-FFF2-40B4-BE49-F238E27FC236}">
                <a16:creationId xmlns:a16="http://schemas.microsoft.com/office/drawing/2014/main" id="{DF43FAFB-C8FB-8883-6027-1746E8F135E9}"/>
              </a:ext>
            </a:extLst>
          </p:cNvPr>
          <p:cNvSpPr>
            <a:spLocks noGrp="1"/>
          </p:cNvSpPr>
          <p:nvPr>
            <p:ph type="body" sz="quarter" idx="12" hasCustomPrompt="1"/>
          </p:nvPr>
        </p:nvSpPr>
        <p:spPr>
          <a:xfrm>
            <a:off x="616799" y="3490342"/>
            <a:ext cx="4961346" cy="2761373"/>
          </a:xfrm>
        </p:spPr>
        <p:txBody>
          <a:bodyPr>
            <a:normAutofit/>
          </a:bodyPr>
          <a:lstStyle>
            <a:lvl1pPr marL="0" indent="0">
              <a:buNone/>
              <a:defRPr sz="1247" i="1">
                <a:solidFill>
                  <a:schemeClr val="bg1"/>
                </a:solidFill>
              </a:defRPr>
            </a:lvl1pPr>
            <a:lvl2pPr>
              <a:defRPr sz="1247"/>
            </a:lvl2pPr>
            <a:lvl3pPr>
              <a:defRPr sz="1247"/>
            </a:lvl3pPr>
            <a:lvl4pPr>
              <a:defRPr sz="1247"/>
            </a:lvl4pPr>
            <a:lvl5pPr>
              <a:defRPr sz="1247"/>
            </a:lvl5pPr>
          </a:lstStyle>
          <a:p>
            <a:pPr lvl="0"/>
            <a:r>
              <a:rPr lang="en-GB" dirty="0"/>
              <a:t>‘Quotes’</a:t>
            </a:r>
          </a:p>
        </p:txBody>
      </p:sp>
      <p:sp>
        <p:nvSpPr>
          <p:cNvPr id="21" name="Text Placeholder 20">
            <a:extLst>
              <a:ext uri="{FF2B5EF4-FFF2-40B4-BE49-F238E27FC236}">
                <a16:creationId xmlns:a16="http://schemas.microsoft.com/office/drawing/2014/main" id="{CAED4EF1-1E41-88F8-2380-7224D3CB112A}"/>
              </a:ext>
            </a:extLst>
          </p:cNvPr>
          <p:cNvSpPr>
            <a:spLocks noGrp="1"/>
          </p:cNvSpPr>
          <p:nvPr>
            <p:ph type="body" sz="quarter" idx="13" hasCustomPrompt="1"/>
          </p:nvPr>
        </p:nvSpPr>
        <p:spPr>
          <a:xfrm>
            <a:off x="2284780" y="2612858"/>
            <a:ext cx="3293366" cy="554373"/>
          </a:xfrm>
        </p:spPr>
        <p:txBody>
          <a:bodyPr>
            <a:normAutofit/>
          </a:bodyPr>
          <a:lstStyle>
            <a:lvl1pPr marL="0" indent="0">
              <a:buNone/>
              <a:defRPr sz="1247">
                <a:solidFill>
                  <a:schemeClr val="bg1"/>
                </a:solidFill>
              </a:defRPr>
            </a:lvl1pPr>
          </a:lstStyle>
          <a:p>
            <a:pPr lvl="0"/>
            <a:r>
              <a:rPr lang="en-GB" dirty="0"/>
              <a:t>Qualifications…</a:t>
            </a:r>
          </a:p>
        </p:txBody>
      </p:sp>
      <p:sp>
        <p:nvSpPr>
          <p:cNvPr id="22" name="Text Placeholder 18">
            <a:extLst>
              <a:ext uri="{FF2B5EF4-FFF2-40B4-BE49-F238E27FC236}">
                <a16:creationId xmlns:a16="http://schemas.microsoft.com/office/drawing/2014/main" id="{25492E07-148C-D682-80BC-89DEDA061539}"/>
              </a:ext>
            </a:extLst>
          </p:cNvPr>
          <p:cNvSpPr>
            <a:spLocks noGrp="1"/>
          </p:cNvSpPr>
          <p:nvPr>
            <p:ph type="body" sz="quarter" idx="14" hasCustomPrompt="1"/>
          </p:nvPr>
        </p:nvSpPr>
        <p:spPr>
          <a:xfrm>
            <a:off x="6360638" y="3172198"/>
            <a:ext cx="2471831" cy="3206785"/>
          </a:xfrm>
        </p:spPr>
        <p:txBody>
          <a:bodyPr>
            <a:normAutofit/>
          </a:bodyPr>
          <a:lstStyle>
            <a:lvl1pPr marL="0" indent="0" algn="ctr">
              <a:buNone/>
              <a:defRPr sz="831" i="1">
                <a:solidFill>
                  <a:srgbClr val="494948"/>
                </a:solidFill>
              </a:defRPr>
            </a:lvl1pPr>
            <a:lvl2pPr>
              <a:defRPr sz="1247"/>
            </a:lvl2pPr>
            <a:lvl3pPr>
              <a:defRPr sz="1247"/>
            </a:lvl3pPr>
            <a:lvl4pPr>
              <a:defRPr sz="1247"/>
            </a:lvl4pPr>
            <a:lvl5pPr>
              <a:defRPr sz="1247"/>
            </a:lvl5pPr>
          </a:lstStyle>
          <a:p>
            <a:pPr lvl="0"/>
            <a:r>
              <a:rPr lang="en-GB" dirty="0"/>
              <a:t>‘Quotes2’</a:t>
            </a:r>
          </a:p>
        </p:txBody>
      </p:sp>
      <p:sp>
        <p:nvSpPr>
          <p:cNvPr id="23" name="Picture Placeholder 3">
            <a:extLst>
              <a:ext uri="{FF2B5EF4-FFF2-40B4-BE49-F238E27FC236}">
                <a16:creationId xmlns:a16="http://schemas.microsoft.com/office/drawing/2014/main" id="{9C91A3F0-0A16-D8EE-1183-AB7FF54B4ABE}"/>
              </a:ext>
            </a:extLst>
          </p:cNvPr>
          <p:cNvSpPr>
            <a:spLocks noGrp="1"/>
          </p:cNvSpPr>
          <p:nvPr>
            <p:ph type="pic" sz="quarter" idx="15"/>
          </p:nvPr>
        </p:nvSpPr>
        <p:spPr>
          <a:xfrm>
            <a:off x="6360638" y="1740814"/>
            <a:ext cx="2471831" cy="1250867"/>
          </a:xfrm>
          <a:noFill/>
        </p:spPr>
        <p:txBody>
          <a:bodyPr/>
          <a:lstStyle/>
          <a:p>
            <a:endParaRPr lang="en-US" dirty="0"/>
          </a:p>
        </p:txBody>
      </p:sp>
    </p:spTree>
    <p:extLst>
      <p:ext uri="{BB962C8B-B14F-4D97-AF65-F5344CB8AC3E}">
        <p14:creationId xmlns:p14="http://schemas.microsoft.com/office/powerpoint/2010/main" val="41039865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20754353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2104174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GB" dirty="0">
                <a:solidFill>
                  <a:srgbClr val="006666"/>
                </a:solidFill>
              </a:rPr>
              <a:t>www.internationalfamilymediation.com</a:t>
            </a:r>
          </a:p>
          <a:p>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21C8777-1D5F-4653-B69D-03FF78258EA6}" type="slidenum">
              <a:rPr lang="en-GB" smtClean="0"/>
              <a:pPr/>
              <a:t>‹#›</a:t>
            </a:fld>
            <a:endParaRPr lang="en-GB" dirty="0"/>
          </a:p>
        </p:txBody>
      </p:sp>
    </p:spTree>
    <p:extLst>
      <p:ext uri="{BB962C8B-B14F-4D97-AF65-F5344CB8AC3E}">
        <p14:creationId xmlns:p14="http://schemas.microsoft.com/office/powerpoint/2010/main" val="6721731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40639029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30867907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3126851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26881259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17562046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34552624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11191003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12068026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2331458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4589469"/>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6"/>
            <a:ext cx="3641509" cy="365125"/>
          </a:xfrm>
        </p:spPr>
        <p:txBody>
          <a:bodyPr/>
          <a:lstStyle/>
          <a:p>
            <a:r>
              <a:rPr lang="en-GB" dirty="0">
                <a:solidFill>
                  <a:srgbClr val="006666"/>
                </a:solidFill>
              </a:rPr>
              <a:t>www.internationalfamilymediation.com</a:t>
            </a:r>
          </a:p>
          <a:p>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21C8777-1D5F-4653-B69D-03FF78258EA6}" type="slidenum">
              <a:rPr lang="en-GB" smtClean="0"/>
              <a:pPr/>
              <a:t>‹#›</a:t>
            </a:fld>
            <a:endParaRPr lang="en-GB" dirty="0"/>
          </a:p>
        </p:txBody>
      </p:sp>
    </p:spTree>
    <p:extLst>
      <p:ext uri="{BB962C8B-B14F-4D97-AF65-F5344CB8AC3E}">
        <p14:creationId xmlns:p14="http://schemas.microsoft.com/office/powerpoint/2010/main" val="2363267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1563107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8"/>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30239"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201871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3504895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4169328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41" y="457200"/>
            <a:ext cx="2949575"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788" y="987428"/>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41"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3077591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41" y="457200"/>
            <a:ext cx="2949575"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788" y="987428"/>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dirty="0"/>
          </a:p>
        </p:txBody>
      </p:sp>
      <p:sp>
        <p:nvSpPr>
          <p:cNvPr id="4" name="Text Placeholder 3"/>
          <p:cNvSpPr>
            <a:spLocks noGrp="1"/>
          </p:cNvSpPr>
          <p:nvPr>
            <p:ph type="body" sz="half" idx="2"/>
          </p:nvPr>
        </p:nvSpPr>
        <p:spPr>
          <a:xfrm>
            <a:off x="630241"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CF50B1F-52E1-4230-B145-06DD62CA4811}" type="datetimeFigureOut">
              <a:rPr lang="en-GB" smtClean="0"/>
              <a:t>16/06/2026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21C8777-1D5F-4653-B69D-03FF78258EA6}" type="slidenum">
              <a:rPr lang="en-GB" smtClean="0"/>
              <a:t>‹#›</a:t>
            </a:fld>
            <a:endParaRPr lang="en-GB" dirty="0"/>
          </a:p>
        </p:txBody>
      </p:sp>
    </p:spTree>
    <p:extLst>
      <p:ext uri="{BB962C8B-B14F-4D97-AF65-F5344CB8AC3E}">
        <p14:creationId xmlns:p14="http://schemas.microsoft.com/office/powerpoint/2010/main" val="3552314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650" y="6356356"/>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CF50B1F-52E1-4230-B145-06DD62CA4811}" type="datetimeFigureOut">
              <a:rPr lang="en-GB" smtClean="0"/>
              <a:t>16/06/2026</a:t>
            </a:fld>
            <a:endParaRPr lang="en-GB" dirty="0"/>
          </a:p>
        </p:txBody>
      </p:sp>
      <p:sp>
        <p:nvSpPr>
          <p:cNvPr id="5" name="Footer Placeholder 4"/>
          <p:cNvSpPr>
            <a:spLocks noGrp="1"/>
          </p:cNvSpPr>
          <p:nvPr>
            <p:ph type="ftr" sz="quarter" idx="3"/>
          </p:nvPr>
        </p:nvSpPr>
        <p:spPr>
          <a:xfrm>
            <a:off x="3028950" y="6356356"/>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457950" y="6356356"/>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21C8777-1D5F-4653-B69D-03FF78258EA6}" type="slidenum">
              <a:rPr lang="en-GB" smtClean="0"/>
              <a:t>‹#›</a:t>
            </a:fld>
            <a:endParaRPr lang="en-GB" dirty="0"/>
          </a:p>
        </p:txBody>
      </p:sp>
    </p:spTree>
    <p:extLst>
      <p:ext uri="{BB962C8B-B14F-4D97-AF65-F5344CB8AC3E}">
        <p14:creationId xmlns:p14="http://schemas.microsoft.com/office/powerpoint/2010/main" val="8829749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2" y="365129"/>
            <a:ext cx="5389876" cy="1325563"/>
          </a:xfrm>
          <a:prstGeom prst="rect">
            <a:avLst/>
          </a:prstGeom>
        </p:spPr>
        <p:txBody>
          <a:bodyPr vert="horz" lIns="91440" tIns="45720" rIns="91440" bIns="45720" rtlCol="0" anchor="ctr">
            <a:normAutofit/>
          </a:bodyPr>
          <a:lstStyle/>
          <a:p>
            <a:r>
              <a:rPr lang="en-GB" dirty="0"/>
              <a:t>Heading</a:t>
            </a:r>
            <a:endParaRPr lang="en-US" dirty="0"/>
          </a:p>
        </p:txBody>
      </p:sp>
      <p:sp>
        <p:nvSpPr>
          <p:cNvPr id="3" name="Text Placeholder 2"/>
          <p:cNvSpPr>
            <a:spLocks noGrp="1"/>
          </p:cNvSpPr>
          <p:nvPr>
            <p:ph type="body" idx="1"/>
          </p:nvPr>
        </p:nvSpPr>
        <p:spPr>
          <a:xfrm>
            <a:off x="628651" y="1825625"/>
            <a:ext cx="7886700" cy="408815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6356355"/>
            <a:ext cx="2057400" cy="365125"/>
          </a:xfrm>
          <a:prstGeom prst="rect">
            <a:avLst/>
          </a:prstGeom>
        </p:spPr>
        <p:txBody>
          <a:bodyPr vert="horz" lIns="91440" tIns="45720" rIns="91440" bIns="45720" rtlCol="0" anchor="ctr"/>
          <a:lstStyle>
            <a:lvl1pPr algn="l">
              <a:defRPr sz="831">
                <a:solidFill>
                  <a:schemeClr val="bg1"/>
                </a:solidFill>
              </a:defRPr>
            </a:lvl1pPr>
          </a:lstStyle>
          <a:p>
            <a:r>
              <a:rPr lang="en-US" dirty="0"/>
              <a:t>www.iflg.uk.com</a:t>
            </a:r>
          </a:p>
        </p:txBody>
      </p:sp>
      <p:pic>
        <p:nvPicPr>
          <p:cNvPr id="10" name="Picture 9" descr="Text&#10;&#10;Description automatically generated with medium confidence">
            <a:extLst>
              <a:ext uri="{FF2B5EF4-FFF2-40B4-BE49-F238E27FC236}">
                <a16:creationId xmlns:a16="http://schemas.microsoft.com/office/drawing/2014/main" id="{0E1DA3E1-EC47-92D5-68D4-342824A167D5}"/>
              </a:ext>
            </a:extLst>
          </p:cNvPr>
          <p:cNvPicPr>
            <a:picLocks noChangeAspect="1"/>
          </p:cNvPicPr>
          <p:nvPr userDrawn="1"/>
        </p:nvPicPr>
        <p:blipFill>
          <a:blip r:embed="rId3"/>
          <a:stretch>
            <a:fillRect/>
          </a:stretch>
        </p:blipFill>
        <p:spPr>
          <a:xfrm>
            <a:off x="6205490" y="632582"/>
            <a:ext cx="2759829" cy="790652"/>
          </a:xfrm>
          <a:prstGeom prst="rect">
            <a:avLst/>
          </a:prstGeom>
        </p:spPr>
      </p:pic>
    </p:spTree>
    <p:extLst>
      <p:ext uri="{BB962C8B-B14F-4D97-AF65-F5344CB8AC3E}">
        <p14:creationId xmlns:p14="http://schemas.microsoft.com/office/powerpoint/2010/main" val="2772006585"/>
      </p:ext>
    </p:extLst>
  </p:cSld>
  <p:clrMap bg1="lt1" tx1="dk1" bg2="lt2" tx2="dk2" accent1="accent1" accent2="accent2" accent3="accent3" accent4="accent4" accent5="accent5" accent6="accent6" hlink="hlink" folHlink="folHlink"/>
  <p:sldLayoutIdLst>
    <p:sldLayoutId id="2147483701" r:id="rId1"/>
  </p:sldLayoutIdLst>
  <p:txStyles>
    <p:titleStyle>
      <a:lvl1pPr algn="l" defTabSz="633062" rtl="0" eaLnBrk="1" latinLnBrk="0" hangingPunct="1">
        <a:lnSpc>
          <a:spcPct val="90000"/>
        </a:lnSpc>
        <a:spcBef>
          <a:spcPct val="0"/>
        </a:spcBef>
        <a:buNone/>
        <a:defRPr sz="3047" b="1" kern="1200">
          <a:solidFill>
            <a:schemeClr val="tx1"/>
          </a:solidFill>
          <a:latin typeface="+mj-lt"/>
          <a:ea typeface="+mj-ea"/>
          <a:cs typeface="+mj-cs"/>
        </a:defRPr>
      </a:lvl1pPr>
    </p:titleStyle>
    <p:bodyStyle>
      <a:lvl1pPr marL="158266" indent="-158266" algn="l" defTabSz="633062" rtl="0" eaLnBrk="1" latinLnBrk="0" hangingPunct="1">
        <a:lnSpc>
          <a:spcPct val="90000"/>
        </a:lnSpc>
        <a:spcBef>
          <a:spcPts val="692"/>
        </a:spcBef>
        <a:buClr>
          <a:srgbClr val="7D003D"/>
        </a:buClr>
        <a:buFontTx/>
        <a:buBlip>
          <a:blip r:embed="rId4"/>
        </a:buBlip>
        <a:defRPr sz="1939" kern="1200">
          <a:solidFill>
            <a:schemeClr val="tx1"/>
          </a:solidFill>
          <a:latin typeface="+mn-lt"/>
          <a:ea typeface="+mn-ea"/>
          <a:cs typeface="+mn-cs"/>
        </a:defRPr>
      </a:lvl1pPr>
      <a:lvl2pPr marL="474797" indent="-158266" algn="l" defTabSz="633062" rtl="0" eaLnBrk="1" latinLnBrk="0" hangingPunct="1">
        <a:lnSpc>
          <a:spcPct val="90000"/>
        </a:lnSpc>
        <a:spcBef>
          <a:spcPts val="347"/>
        </a:spcBef>
        <a:buClr>
          <a:srgbClr val="7D003D"/>
        </a:buClr>
        <a:buFontTx/>
        <a:buBlip>
          <a:blip r:embed="rId4"/>
        </a:buBlip>
        <a:defRPr sz="1661" kern="1200">
          <a:solidFill>
            <a:schemeClr val="tx1"/>
          </a:solidFill>
          <a:latin typeface="+mn-lt"/>
          <a:ea typeface="+mn-ea"/>
          <a:cs typeface="+mn-cs"/>
        </a:defRPr>
      </a:lvl2pPr>
      <a:lvl3pPr marL="791327" indent="-158266" algn="l" defTabSz="633062" rtl="0" eaLnBrk="1" latinLnBrk="0" hangingPunct="1">
        <a:lnSpc>
          <a:spcPct val="90000"/>
        </a:lnSpc>
        <a:spcBef>
          <a:spcPts val="347"/>
        </a:spcBef>
        <a:buClr>
          <a:srgbClr val="7D003D"/>
        </a:buClr>
        <a:buFontTx/>
        <a:buBlip>
          <a:blip r:embed="rId4"/>
        </a:buBlip>
        <a:defRPr sz="1385" kern="1200">
          <a:solidFill>
            <a:schemeClr val="tx1"/>
          </a:solidFill>
          <a:latin typeface="+mn-lt"/>
          <a:ea typeface="+mn-ea"/>
          <a:cs typeface="+mn-cs"/>
        </a:defRPr>
      </a:lvl3pPr>
      <a:lvl4pPr marL="1107859" indent="-158266" algn="l" defTabSz="633062" rtl="0" eaLnBrk="1" latinLnBrk="0" hangingPunct="1">
        <a:lnSpc>
          <a:spcPct val="90000"/>
        </a:lnSpc>
        <a:spcBef>
          <a:spcPts val="347"/>
        </a:spcBef>
        <a:buClr>
          <a:srgbClr val="7D003D"/>
        </a:buClr>
        <a:buFontTx/>
        <a:buBlip>
          <a:blip r:embed="rId4"/>
        </a:buBlip>
        <a:defRPr sz="1247" kern="1200">
          <a:solidFill>
            <a:schemeClr val="tx1"/>
          </a:solidFill>
          <a:latin typeface="+mn-lt"/>
          <a:ea typeface="+mn-ea"/>
          <a:cs typeface="+mn-cs"/>
        </a:defRPr>
      </a:lvl4pPr>
      <a:lvl5pPr marL="1424390" indent="-158266" algn="l" defTabSz="633062" rtl="0" eaLnBrk="1" latinLnBrk="0" hangingPunct="1">
        <a:lnSpc>
          <a:spcPct val="90000"/>
        </a:lnSpc>
        <a:spcBef>
          <a:spcPts val="347"/>
        </a:spcBef>
        <a:buClr>
          <a:srgbClr val="7D003D"/>
        </a:buClr>
        <a:buFontTx/>
        <a:buBlip>
          <a:blip r:embed="rId4"/>
        </a:buBlip>
        <a:defRPr sz="1247" kern="1200">
          <a:solidFill>
            <a:schemeClr val="tx1"/>
          </a:solidFill>
          <a:latin typeface="+mn-lt"/>
          <a:ea typeface="+mn-ea"/>
          <a:cs typeface="+mn-cs"/>
        </a:defRPr>
      </a:lvl5pPr>
      <a:lvl6pPr marL="1740920" indent="-158266" algn="l" defTabSz="633062" rtl="0" eaLnBrk="1" latinLnBrk="0" hangingPunct="1">
        <a:lnSpc>
          <a:spcPct val="90000"/>
        </a:lnSpc>
        <a:spcBef>
          <a:spcPts val="347"/>
        </a:spcBef>
        <a:buFont typeface="Arial" panose="020B0604020202020204" pitchFamily="34" charset="0"/>
        <a:buChar char="•"/>
        <a:defRPr sz="1247" kern="1200">
          <a:solidFill>
            <a:schemeClr val="tx1"/>
          </a:solidFill>
          <a:latin typeface="+mn-lt"/>
          <a:ea typeface="+mn-ea"/>
          <a:cs typeface="+mn-cs"/>
        </a:defRPr>
      </a:lvl6pPr>
      <a:lvl7pPr marL="2057452" indent="-158266" algn="l" defTabSz="633062" rtl="0" eaLnBrk="1" latinLnBrk="0" hangingPunct="1">
        <a:lnSpc>
          <a:spcPct val="90000"/>
        </a:lnSpc>
        <a:spcBef>
          <a:spcPts val="347"/>
        </a:spcBef>
        <a:buFont typeface="Arial" panose="020B0604020202020204" pitchFamily="34" charset="0"/>
        <a:buChar char="•"/>
        <a:defRPr sz="1247" kern="1200">
          <a:solidFill>
            <a:schemeClr val="tx1"/>
          </a:solidFill>
          <a:latin typeface="+mn-lt"/>
          <a:ea typeface="+mn-ea"/>
          <a:cs typeface="+mn-cs"/>
        </a:defRPr>
      </a:lvl7pPr>
      <a:lvl8pPr marL="2373983" indent="-158266" algn="l" defTabSz="633062" rtl="0" eaLnBrk="1" latinLnBrk="0" hangingPunct="1">
        <a:lnSpc>
          <a:spcPct val="90000"/>
        </a:lnSpc>
        <a:spcBef>
          <a:spcPts val="347"/>
        </a:spcBef>
        <a:buFont typeface="Arial" panose="020B0604020202020204" pitchFamily="34" charset="0"/>
        <a:buChar char="•"/>
        <a:defRPr sz="1247" kern="1200">
          <a:solidFill>
            <a:schemeClr val="tx1"/>
          </a:solidFill>
          <a:latin typeface="+mn-lt"/>
          <a:ea typeface="+mn-ea"/>
          <a:cs typeface="+mn-cs"/>
        </a:defRPr>
      </a:lvl8pPr>
      <a:lvl9pPr marL="2690513" indent="-158266" algn="l" defTabSz="633062" rtl="0" eaLnBrk="1" latinLnBrk="0" hangingPunct="1">
        <a:lnSpc>
          <a:spcPct val="90000"/>
        </a:lnSpc>
        <a:spcBef>
          <a:spcPts val="347"/>
        </a:spcBef>
        <a:buFont typeface="Arial" panose="020B0604020202020204" pitchFamily="34" charset="0"/>
        <a:buChar char="•"/>
        <a:defRPr sz="1247" kern="1200">
          <a:solidFill>
            <a:schemeClr val="tx1"/>
          </a:solidFill>
          <a:latin typeface="+mn-lt"/>
          <a:ea typeface="+mn-ea"/>
          <a:cs typeface="+mn-cs"/>
        </a:defRPr>
      </a:lvl9pPr>
    </p:bodyStyle>
    <p:otherStyle>
      <a:defPPr>
        <a:defRPr lang="en-US"/>
      </a:defPPr>
      <a:lvl1pPr marL="0" algn="l" defTabSz="633062" rtl="0" eaLnBrk="1" latinLnBrk="0" hangingPunct="1">
        <a:defRPr sz="1247" kern="1200">
          <a:solidFill>
            <a:schemeClr val="tx1"/>
          </a:solidFill>
          <a:latin typeface="+mn-lt"/>
          <a:ea typeface="+mn-ea"/>
          <a:cs typeface="+mn-cs"/>
        </a:defRPr>
      </a:lvl1pPr>
      <a:lvl2pPr marL="316531" algn="l" defTabSz="633062" rtl="0" eaLnBrk="1" latinLnBrk="0" hangingPunct="1">
        <a:defRPr sz="1247" kern="1200">
          <a:solidFill>
            <a:schemeClr val="tx1"/>
          </a:solidFill>
          <a:latin typeface="+mn-lt"/>
          <a:ea typeface="+mn-ea"/>
          <a:cs typeface="+mn-cs"/>
        </a:defRPr>
      </a:lvl2pPr>
      <a:lvl3pPr marL="633062" algn="l" defTabSz="633062" rtl="0" eaLnBrk="1" latinLnBrk="0" hangingPunct="1">
        <a:defRPr sz="1247" kern="1200">
          <a:solidFill>
            <a:schemeClr val="tx1"/>
          </a:solidFill>
          <a:latin typeface="+mn-lt"/>
          <a:ea typeface="+mn-ea"/>
          <a:cs typeface="+mn-cs"/>
        </a:defRPr>
      </a:lvl3pPr>
      <a:lvl4pPr marL="949593" algn="l" defTabSz="633062" rtl="0" eaLnBrk="1" latinLnBrk="0" hangingPunct="1">
        <a:defRPr sz="1247" kern="1200">
          <a:solidFill>
            <a:schemeClr val="tx1"/>
          </a:solidFill>
          <a:latin typeface="+mn-lt"/>
          <a:ea typeface="+mn-ea"/>
          <a:cs typeface="+mn-cs"/>
        </a:defRPr>
      </a:lvl4pPr>
      <a:lvl5pPr marL="1266124" algn="l" defTabSz="633062" rtl="0" eaLnBrk="1" latinLnBrk="0" hangingPunct="1">
        <a:defRPr sz="1247" kern="1200">
          <a:solidFill>
            <a:schemeClr val="tx1"/>
          </a:solidFill>
          <a:latin typeface="+mn-lt"/>
          <a:ea typeface="+mn-ea"/>
          <a:cs typeface="+mn-cs"/>
        </a:defRPr>
      </a:lvl5pPr>
      <a:lvl6pPr marL="1582655" algn="l" defTabSz="633062" rtl="0" eaLnBrk="1" latinLnBrk="0" hangingPunct="1">
        <a:defRPr sz="1247" kern="1200">
          <a:solidFill>
            <a:schemeClr val="tx1"/>
          </a:solidFill>
          <a:latin typeface="+mn-lt"/>
          <a:ea typeface="+mn-ea"/>
          <a:cs typeface="+mn-cs"/>
        </a:defRPr>
      </a:lvl6pPr>
      <a:lvl7pPr marL="1899186" algn="l" defTabSz="633062" rtl="0" eaLnBrk="1" latinLnBrk="0" hangingPunct="1">
        <a:defRPr sz="1247" kern="1200">
          <a:solidFill>
            <a:schemeClr val="tx1"/>
          </a:solidFill>
          <a:latin typeface="+mn-lt"/>
          <a:ea typeface="+mn-ea"/>
          <a:cs typeface="+mn-cs"/>
        </a:defRPr>
      </a:lvl7pPr>
      <a:lvl8pPr marL="2215717" algn="l" defTabSz="633062" rtl="0" eaLnBrk="1" latinLnBrk="0" hangingPunct="1">
        <a:defRPr sz="1247" kern="1200">
          <a:solidFill>
            <a:schemeClr val="tx1"/>
          </a:solidFill>
          <a:latin typeface="+mn-lt"/>
          <a:ea typeface="+mn-ea"/>
          <a:cs typeface="+mn-cs"/>
        </a:defRPr>
      </a:lvl8pPr>
      <a:lvl9pPr marL="2532248" algn="l" defTabSz="633062" rtl="0" eaLnBrk="1" latinLnBrk="0" hangingPunct="1">
        <a:defRPr sz="1247"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F50B1F-52E1-4230-B145-06DD62CA4811}" type="datetimeFigureOut">
              <a:rPr lang="en-GB" smtClean="0"/>
              <a:t>16/06/2026</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1C8777-1D5F-4653-B69D-03FF78258EA6}" type="slidenum">
              <a:rPr lang="en-GB" smtClean="0"/>
              <a:t>‹#›</a:t>
            </a:fld>
            <a:endParaRPr lang="en-GB" dirty="0"/>
          </a:p>
        </p:txBody>
      </p:sp>
    </p:spTree>
    <p:extLst>
      <p:ext uri="{BB962C8B-B14F-4D97-AF65-F5344CB8AC3E}">
        <p14:creationId xmlns:p14="http://schemas.microsoft.com/office/powerpoint/2010/main" val="1590815021"/>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3" Type="http://schemas.openxmlformats.org/officeDocument/2006/relationships/hyperlink" Target="https://www.barcouncil.org.uk/support-for-barristers/wellbeing-personal-career-support/wellbeing-at-the-bar.html" TargetMode="External"/><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7D6B1-BBED-9942-699A-44B9FDAC5D82}"/>
              </a:ext>
            </a:extLst>
          </p:cNvPr>
          <p:cNvSpPr>
            <a:spLocks noGrp="1"/>
          </p:cNvSpPr>
          <p:nvPr>
            <p:ph type="ctrTitle"/>
          </p:nvPr>
        </p:nvSpPr>
        <p:spPr>
          <a:xfrm>
            <a:off x="312615" y="1699023"/>
            <a:ext cx="8503139" cy="1301353"/>
          </a:xfrm>
        </p:spPr>
        <p:txBody>
          <a:bodyPr>
            <a:noAutofit/>
          </a:bodyPr>
          <a:lstStyle/>
          <a:p>
            <a:r>
              <a:rPr lang="en-GB" sz="5400" dirty="0">
                <a:solidFill>
                  <a:srgbClr val="006699"/>
                </a:solidFill>
              </a:rPr>
              <a:t>Christian mentoring with the Lawyers Christian Fellowship</a:t>
            </a:r>
          </a:p>
        </p:txBody>
      </p:sp>
      <p:sp>
        <p:nvSpPr>
          <p:cNvPr id="3" name="Subtitle 2">
            <a:extLst>
              <a:ext uri="{FF2B5EF4-FFF2-40B4-BE49-F238E27FC236}">
                <a16:creationId xmlns:a16="http://schemas.microsoft.com/office/drawing/2014/main" id="{B4E8010F-F566-1B56-17FE-F703EC6EA143}"/>
              </a:ext>
            </a:extLst>
          </p:cNvPr>
          <p:cNvSpPr>
            <a:spLocks noGrp="1"/>
          </p:cNvSpPr>
          <p:nvPr>
            <p:ph type="subTitle" idx="1"/>
          </p:nvPr>
        </p:nvSpPr>
        <p:spPr>
          <a:xfrm>
            <a:off x="312615" y="3223261"/>
            <a:ext cx="8112369" cy="2626613"/>
          </a:xfrm>
        </p:spPr>
        <p:txBody>
          <a:bodyPr>
            <a:normAutofit/>
          </a:bodyPr>
          <a:lstStyle/>
          <a:p>
            <a:r>
              <a:rPr lang="en-US" sz="3600" b="1" dirty="0">
                <a:solidFill>
                  <a:srgbClr val="006699"/>
                </a:solidFill>
              </a:rPr>
              <a:t>Prof David Hodson </a:t>
            </a:r>
            <a:br>
              <a:rPr lang="en-US" sz="3600" b="1" dirty="0">
                <a:solidFill>
                  <a:srgbClr val="006699"/>
                </a:solidFill>
              </a:rPr>
            </a:br>
            <a:r>
              <a:rPr lang="en-US" sz="3600" b="1" dirty="0">
                <a:solidFill>
                  <a:srgbClr val="006699"/>
                </a:solidFill>
              </a:rPr>
              <a:t>OBE KC(Hon) MCIArb</a:t>
            </a:r>
            <a:br>
              <a:rPr lang="en-US" sz="2700" dirty="0">
                <a:solidFill>
                  <a:srgbClr val="006699"/>
                </a:solidFill>
              </a:rPr>
            </a:br>
            <a:r>
              <a:rPr lang="en-US" dirty="0">
                <a:solidFill>
                  <a:srgbClr val="006699"/>
                </a:solidFill>
              </a:rPr>
              <a:t>Solicitor (England and Australia), Mediator, Arbitrator, part time Family Court Judge</a:t>
            </a:r>
          </a:p>
          <a:p>
            <a:endParaRPr lang="en-US" dirty="0">
              <a:solidFill>
                <a:srgbClr val="006666"/>
              </a:solidFill>
            </a:endParaRPr>
          </a:p>
        </p:txBody>
      </p:sp>
      <p:pic>
        <p:nvPicPr>
          <p:cNvPr id="5" name="Picture 4" descr="A blue infinity symbol with text&#10;&#10;AI-generated content may be incorrect.">
            <a:extLst>
              <a:ext uri="{FF2B5EF4-FFF2-40B4-BE49-F238E27FC236}">
                <a16:creationId xmlns:a16="http://schemas.microsoft.com/office/drawing/2014/main" id="{9D138B07-FDCC-7B39-968D-75930432035B}"/>
              </a:ext>
            </a:extLst>
          </p:cNvPr>
          <p:cNvPicPr>
            <a:picLocks noChangeAspect="1"/>
          </p:cNvPicPr>
          <p:nvPr/>
        </p:nvPicPr>
        <p:blipFill>
          <a:blip r:embed="rId2"/>
          <a:stretch>
            <a:fillRect/>
          </a:stretch>
        </p:blipFill>
        <p:spPr>
          <a:xfrm>
            <a:off x="2947940" y="4878943"/>
            <a:ext cx="3140964" cy="1090422"/>
          </a:xfrm>
          <a:prstGeom prst="rect">
            <a:avLst/>
          </a:prstGeom>
        </p:spPr>
      </p:pic>
    </p:spTree>
    <p:extLst>
      <p:ext uri="{BB962C8B-B14F-4D97-AF65-F5344CB8AC3E}">
        <p14:creationId xmlns:p14="http://schemas.microsoft.com/office/powerpoint/2010/main" val="3136191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376D7-0491-847E-754D-E9F3EB842F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426A60-9230-CE5C-7A58-4EE0B438D50E}"/>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Biblical foundations</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D26C90D2-6FC0-111D-09A7-97793BBFE35A}"/>
              </a:ext>
            </a:extLst>
          </p:cNvPr>
          <p:cNvSpPr>
            <a:spLocks noGrp="1"/>
          </p:cNvSpPr>
          <p:nvPr>
            <p:ph type="body" idx="1"/>
          </p:nvPr>
        </p:nvSpPr>
        <p:spPr>
          <a:xfrm>
            <a:off x="623887" y="1600201"/>
            <a:ext cx="8346377" cy="4489454"/>
          </a:xfrm>
        </p:spPr>
        <p:txBody>
          <a:bodyPr>
            <a:noAutofit/>
          </a:bodyPr>
          <a:lstStyle/>
          <a:p>
            <a:r>
              <a:rPr lang="en-GB" b="1" dirty="0"/>
              <a:t>Moses and Joshua</a:t>
            </a:r>
            <a:endParaRPr lang="en-GB" dirty="0"/>
          </a:p>
          <a:p>
            <a:pPr marL="355600" indent="-355600" algn="just">
              <a:buBlip>
                <a:blip r:embed="rId2"/>
              </a:buBlip>
            </a:pPr>
            <a:r>
              <a:rPr lang="en-GB" dirty="0"/>
              <a:t>Moses gradually entrusted Joshua with responsibility</a:t>
            </a:r>
          </a:p>
          <a:p>
            <a:pPr marL="355600" indent="-355600" algn="just">
              <a:buBlip>
                <a:blip r:embed="rId2"/>
              </a:buBlip>
            </a:pPr>
            <a:r>
              <a:rPr lang="en-GB" dirty="0"/>
              <a:t>Joshua accompanied Moses, observed leadership in action and eventually succeeded him.  Obviously parallel with an assistant shadowing in office, at court etc</a:t>
            </a:r>
          </a:p>
          <a:p>
            <a:pPr marL="355600" indent="-355600" algn="just">
              <a:buBlip>
                <a:blip r:embed="rId2"/>
              </a:buBlip>
            </a:pPr>
            <a:r>
              <a:rPr lang="en-GB" dirty="0"/>
              <a:t>Shows the importance of succession and long-term development.</a:t>
            </a:r>
          </a:p>
        </p:txBody>
      </p:sp>
      <p:sp>
        <p:nvSpPr>
          <p:cNvPr id="4" name="TextBox 3">
            <a:extLst>
              <a:ext uri="{FF2B5EF4-FFF2-40B4-BE49-F238E27FC236}">
                <a16:creationId xmlns:a16="http://schemas.microsoft.com/office/drawing/2014/main" id="{1EB4EAA1-E142-CD67-9725-FF43F704F5B3}"/>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6C41ECE2-1B96-4689-D078-21EB5471E851}"/>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500117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7DDCD-F358-50B6-F351-00134168E5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6CD38E-C6F4-E0E1-511F-53F22F9EE11A}"/>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Biblical foundations</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9CF594CD-6A82-9AC6-D203-8B85D6060A9F}"/>
              </a:ext>
            </a:extLst>
          </p:cNvPr>
          <p:cNvSpPr>
            <a:spLocks noGrp="1"/>
          </p:cNvSpPr>
          <p:nvPr>
            <p:ph type="body" idx="1"/>
          </p:nvPr>
        </p:nvSpPr>
        <p:spPr>
          <a:xfrm>
            <a:off x="623887" y="1600201"/>
            <a:ext cx="8346377" cy="4489454"/>
          </a:xfrm>
        </p:spPr>
        <p:txBody>
          <a:bodyPr>
            <a:noAutofit/>
          </a:bodyPr>
          <a:lstStyle/>
          <a:p>
            <a:r>
              <a:rPr lang="en-GB" b="1" dirty="0"/>
              <a:t>Eli and Samuel</a:t>
            </a:r>
            <a:endParaRPr lang="en-GB" dirty="0"/>
          </a:p>
          <a:p>
            <a:pPr marL="355600" indent="-355600" algn="just">
              <a:buBlip>
                <a:blip r:embed="rId2"/>
              </a:buBlip>
            </a:pPr>
            <a:r>
              <a:rPr lang="en-GB" dirty="0"/>
              <a:t>Eli helped Samuel recognise and respond to God's call.  1 Samuel 3</a:t>
            </a:r>
          </a:p>
          <a:p>
            <a:pPr marL="355600" indent="-355600" algn="just">
              <a:buBlip>
                <a:blip r:embed="rId2"/>
              </a:buBlip>
            </a:pPr>
            <a:r>
              <a:rPr lang="en-GB" dirty="0"/>
              <a:t>Mentoring includes helping others discern vocation and purpose. A major purpose of more explicit mentoring</a:t>
            </a:r>
          </a:p>
        </p:txBody>
      </p:sp>
      <p:sp>
        <p:nvSpPr>
          <p:cNvPr id="4" name="TextBox 3">
            <a:extLst>
              <a:ext uri="{FF2B5EF4-FFF2-40B4-BE49-F238E27FC236}">
                <a16:creationId xmlns:a16="http://schemas.microsoft.com/office/drawing/2014/main" id="{38DE94C1-AB81-336B-686E-6BA4F4E067DF}"/>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6F834799-AF3E-7660-796C-4FDEA34D0D57}"/>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1013419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7B338D-F888-92FB-D934-AAB9485B89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5FCEF3-7FD4-112B-2371-0D73571857CB}"/>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Biblical foundations</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5B4E17D1-D6DB-10AF-EBB0-903E9C023A3E}"/>
              </a:ext>
            </a:extLst>
          </p:cNvPr>
          <p:cNvSpPr>
            <a:spLocks noGrp="1"/>
          </p:cNvSpPr>
          <p:nvPr>
            <p:ph type="body" idx="1"/>
          </p:nvPr>
        </p:nvSpPr>
        <p:spPr>
          <a:xfrm>
            <a:off x="623887" y="1600201"/>
            <a:ext cx="8346377" cy="4489454"/>
          </a:xfrm>
        </p:spPr>
        <p:txBody>
          <a:bodyPr>
            <a:noAutofit/>
          </a:bodyPr>
          <a:lstStyle/>
          <a:p>
            <a:r>
              <a:rPr lang="en-GB" b="1" dirty="0"/>
              <a:t>Barnabas and Paul</a:t>
            </a:r>
            <a:endParaRPr lang="en-GB" dirty="0"/>
          </a:p>
          <a:p>
            <a:pPr marL="355600" indent="-355600" algn="just">
              <a:buBlip>
                <a:blip r:embed="rId2"/>
              </a:buBlip>
            </a:pPr>
            <a:r>
              <a:rPr lang="en-GB" dirty="0"/>
              <a:t>Barnabas saw potential in Paul when others were wary.  </a:t>
            </a:r>
          </a:p>
          <a:p>
            <a:pPr marL="355600" indent="-355600" algn="just">
              <a:buBlip>
                <a:blip r:embed="rId2"/>
              </a:buBlip>
            </a:pPr>
            <a:r>
              <a:rPr lang="en-GB" dirty="0"/>
              <a:t>Effective mentors often see gifts in people before they see them themselves.  </a:t>
            </a:r>
          </a:p>
          <a:p>
            <a:pPr marL="355600" indent="-355600" algn="just">
              <a:buBlip>
                <a:blip r:embed="rId2"/>
              </a:buBlip>
            </a:pPr>
            <a:r>
              <a:rPr lang="en-GB" dirty="0"/>
              <a:t>Barnabas acted as advocate, encourager and connector.  Classic role in mentoring in widest sense in a church community</a:t>
            </a:r>
          </a:p>
        </p:txBody>
      </p:sp>
      <p:sp>
        <p:nvSpPr>
          <p:cNvPr id="4" name="TextBox 3">
            <a:extLst>
              <a:ext uri="{FF2B5EF4-FFF2-40B4-BE49-F238E27FC236}">
                <a16:creationId xmlns:a16="http://schemas.microsoft.com/office/drawing/2014/main" id="{9AB39BB6-ACF2-E09F-ACEA-31568257C78A}"/>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71B95F2E-02A2-AC7C-810C-86C852431CD6}"/>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3401334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B55D01-9C84-D46D-C956-151D1CB68A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A8930C-AF8B-5050-9B68-8F55034FC8B6}"/>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Characteristics of a Christian mentor</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D7CA4C03-8C69-B0F1-FFE4-F7FBB5E7A99F}"/>
              </a:ext>
            </a:extLst>
          </p:cNvPr>
          <p:cNvSpPr>
            <a:spLocks noGrp="1"/>
          </p:cNvSpPr>
          <p:nvPr>
            <p:ph type="body" idx="1"/>
          </p:nvPr>
        </p:nvSpPr>
        <p:spPr>
          <a:xfrm>
            <a:off x="623887" y="1600201"/>
            <a:ext cx="8346377" cy="4489454"/>
          </a:xfrm>
        </p:spPr>
        <p:txBody>
          <a:bodyPr>
            <a:noAutofit/>
          </a:bodyPr>
          <a:lstStyle/>
          <a:p>
            <a:pPr marL="355600" indent="-355600" algn="just">
              <a:buBlip>
                <a:blip r:embed="rId2"/>
              </a:buBlip>
            </a:pPr>
            <a:r>
              <a:rPr lang="en-GB" dirty="0"/>
              <a:t>Humility rather than superiority. </a:t>
            </a:r>
          </a:p>
          <a:p>
            <a:pPr marL="355600" indent="-355600" algn="just">
              <a:buBlip>
                <a:blip r:embed="rId2"/>
              </a:buBlip>
            </a:pPr>
            <a:r>
              <a:rPr lang="en-GB" dirty="0"/>
              <a:t>Good listener. </a:t>
            </a:r>
          </a:p>
          <a:p>
            <a:pPr marL="355600" indent="-355600" algn="just">
              <a:buBlip>
                <a:blip r:embed="rId2"/>
              </a:buBlip>
            </a:pPr>
            <a:r>
              <a:rPr lang="en-GB" dirty="0"/>
              <a:t>Trustworthy and confidential.  </a:t>
            </a:r>
          </a:p>
          <a:p>
            <a:pPr marL="355600" indent="-355600" algn="just">
              <a:buBlip>
                <a:blip r:embed="rId2"/>
              </a:buBlip>
            </a:pPr>
            <a:r>
              <a:rPr lang="en-GB" dirty="0"/>
              <a:t>Encouraging and honest.  </a:t>
            </a:r>
          </a:p>
          <a:p>
            <a:pPr marL="355600" indent="-355600" algn="just">
              <a:buBlip>
                <a:blip r:embed="rId2"/>
              </a:buBlip>
            </a:pPr>
            <a:r>
              <a:rPr lang="en-GB" dirty="0"/>
              <a:t>Willing to ask challenging questions. </a:t>
            </a:r>
          </a:p>
          <a:p>
            <a:pPr marL="355600" indent="-355600" algn="just">
              <a:buBlip>
                <a:blip r:embed="rId2"/>
              </a:buBlip>
            </a:pPr>
            <a:r>
              <a:rPr lang="en-GB" dirty="0"/>
              <a:t>Prayerful and discerning. </a:t>
            </a:r>
          </a:p>
          <a:p>
            <a:pPr marL="355600" indent="-355600" algn="just">
              <a:buBlip>
                <a:blip r:embed="rId2"/>
              </a:buBlip>
            </a:pPr>
            <a:r>
              <a:rPr lang="en-GB" dirty="0"/>
              <a:t>Focused on serving rather than controlling. </a:t>
            </a:r>
          </a:p>
          <a:p>
            <a:pPr marL="355600" indent="-355600" algn="just">
              <a:buBlip>
                <a:blip r:embed="rId2"/>
              </a:buBlip>
            </a:pPr>
            <a:r>
              <a:rPr lang="en-GB" dirty="0"/>
              <a:t>Seeks the mentee's flourishing.</a:t>
            </a:r>
          </a:p>
        </p:txBody>
      </p:sp>
      <p:sp>
        <p:nvSpPr>
          <p:cNvPr id="4" name="TextBox 3">
            <a:extLst>
              <a:ext uri="{FF2B5EF4-FFF2-40B4-BE49-F238E27FC236}">
                <a16:creationId xmlns:a16="http://schemas.microsoft.com/office/drawing/2014/main" id="{AFB5C17D-B34D-4E05-0B4D-D1E94620FB81}"/>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D0F1BECD-4490-A6BA-0C2B-BF20D890A8BC}"/>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2087447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61246-9D55-B18A-8BC4-09D2E3F57D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2939A3-3D43-216B-8298-19EFFAD35905}"/>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Characteristics of a good mentee</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BE68605D-CADB-A705-1947-ACA657EDAFD0}"/>
              </a:ext>
            </a:extLst>
          </p:cNvPr>
          <p:cNvSpPr>
            <a:spLocks noGrp="1"/>
          </p:cNvSpPr>
          <p:nvPr>
            <p:ph type="body" idx="1"/>
          </p:nvPr>
        </p:nvSpPr>
        <p:spPr>
          <a:xfrm>
            <a:off x="623887" y="1600201"/>
            <a:ext cx="8346377" cy="4489454"/>
          </a:xfrm>
        </p:spPr>
        <p:txBody>
          <a:bodyPr>
            <a:noAutofit/>
          </a:bodyPr>
          <a:lstStyle/>
          <a:p>
            <a:pPr marL="355600" indent="-355600" algn="just">
              <a:buBlip>
                <a:blip r:embed="rId2"/>
              </a:buBlip>
            </a:pPr>
            <a:r>
              <a:rPr lang="en-GB" dirty="0"/>
              <a:t>Teachable spirit.</a:t>
            </a:r>
          </a:p>
          <a:p>
            <a:pPr marL="355600" indent="-355600" algn="just">
              <a:buBlip>
                <a:blip r:embed="rId2"/>
              </a:buBlip>
            </a:pPr>
            <a:r>
              <a:rPr lang="en-GB" dirty="0"/>
              <a:t>Listen</a:t>
            </a:r>
          </a:p>
          <a:p>
            <a:pPr marL="355600" indent="-355600" algn="just">
              <a:buBlip>
                <a:blip r:embed="rId2"/>
              </a:buBlip>
            </a:pPr>
            <a:r>
              <a:rPr lang="en-GB" dirty="0"/>
              <a:t>Ask multiple open questions</a:t>
            </a:r>
          </a:p>
          <a:p>
            <a:pPr marL="355600" indent="-355600" algn="just">
              <a:buBlip>
                <a:blip r:embed="rId2"/>
              </a:buBlip>
            </a:pPr>
            <a:r>
              <a:rPr lang="en-GB" dirty="0"/>
              <a:t>Openness to feedback.</a:t>
            </a:r>
          </a:p>
          <a:p>
            <a:pPr marL="355600" indent="-355600" algn="just">
              <a:buBlip>
                <a:blip r:embed="rId2"/>
              </a:buBlip>
            </a:pPr>
            <a:r>
              <a:rPr lang="en-GB" dirty="0"/>
              <a:t>Willingness to reflect honestly. </a:t>
            </a:r>
          </a:p>
          <a:p>
            <a:pPr marL="355600" indent="-355600" algn="just">
              <a:buBlip>
                <a:blip r:embed="rId2"/>
              </a:buBlip>
            </a:pPr>
            <a:r>
              <a:rPr lang="en-GB" dirty="0"/>
              <a:t>Test what is said as to applicable experience</a:t>
            </a:r>
          </a:p>
          <a:p>
            <a:pPr marL="355600" indent="-355600" algn="just">
              <a:buBlip>
                <a:blip r:embed="rId2"/>
              </a:buBlip>
            </a:pPr>
            <a:r>
              <a:rPr lang="en-GB" dirty="0"/>
              <a:t>Commitment to growth. </a:t>
            </a:r>
          </a:p>
          <a:p>
            <a:pPr marL="355600" indent="-355600" algn="just">
              <a:buBlip>
                <a:blip r:embed="rId2"/>
              </a:buBlip>
            </a:pPr>
            <a:r>
              <a:rPr lang="en-GB" dirty="0"/>
              <a:t>Respect for the mentor's time and experience.</a:t>
            </a:r>
          </a:p>
          <a:p>
            <a:pPr marL="355600" indent="-355600" algn="just">
              <a:buBlip>
                <a:blip r:embed="rId2"/>
              </a:buBlip>
            </a:pPr>
            <a:r>
              <a:rPr lang="en-GB" dirty="0"/>
              <a:t>Preparedness to act on agreed goals.</a:t>
            </a:r>
          </a:p>
        </p:txBody>
      </p:sp>
      <p:sp>
        <p:nvSpPr>
          <p:cNvPr id="4" name="TextBox 3">
            <a:extLst>
              <a:ext uri="{FF2B5EF4-FFF2-40B4-BE49-F238E27FC236}">
                <a16:creationId xmlns:a16="http://schemas.microsoft.com/office/drawing/2014/main" id="{09AACCBF-B303-969E-E3A2-5FBD5A75A3E0}"/>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1DD09BB2-ADCF-C993-F013-0C36374812F5}"/>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265192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4AA08-C25D-3BC9-AA90-C1AA351B07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F5D943-F6BC-AEAB-EE6F-95AC39B854BA}"/>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Roles of a Christian mentor</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ED1F6674-FB3D-F41E-FFC7-A930B4DF86AF}"/>
              </a:ext>
            </a:extLst>
          </p:cNvPr>
          <p:cNvSpPr>
            <a:spLocks noGrp="1"/>
          </p:cNvSpPr>
          <p:nvPr>
            <p:ph type="body" idx="1"/>
          </p:nvPr>
        </p:nvSpPr>
        <p:spPr>
          <a:xfrm>
            <a:off x="623887" y="1600201"/>
            <a:ext cx="8346377" cy="4489454"/>
          </a:xfrm>
        </p:spPr>
        <p:txBody>
          <a:bodyPr>
            <a:noAutofit/>
          </a:bodyPr>
          <a:lstStyle/>
          <a:p>
            <a:pPr marL="355600" indent="-355600" algn="just">
              <a:buBlip>
                <a:blip r:embed="rId2"/>
              </a:buBlip>
            </a:pPr>
            <a:r>
              <a:rPr lang="en-GB" b="1" dirty="0"/>
              <a:t>Encourager</a:t>
            </a:r>
            <a:r>
              <a:rPr lang="en-GB" dirty="0"/>
              <a:t>-affirming gifts, strengths and progress.  </a:t>
            </a:r>
          </a:p>
          <a:p>
            <a:pPr marL="355600" indent="-355600" algn="just">
              <a:buBlip>
                <a:blip r:embed="rId2"/>
              </a:buBlip>
            </a:pPr>
            <a:r>
              <a:rPr lang="en-GB" b="1" dirty="0"/>
              <a:t>Guide</a:t>
            </a:r>
            <a:r>
              <a:rPr lang="en-GB" dirty="0"/>
              <a:t>-sharing experiences and wisdom.  </a:t>
            </a:r>
          </a:p>
          <a:p>
            <a:pPr marL="355600" indent="-355600" algn="just">
              <a:buBlip>
                <a:blip r:embed="rId2"/>
              </a:buBlip>
            </a:pPr>
            <a:r>
              <a:rPr lang="en-GB" b="1" dirty="0"/>
              <a:t>Challenger</a:t>
            </a:r>
            <a:r>
              <a:rPr lang="en-GB" dirty="0"/>
              <a:t>-asking difficult but constructive questions.  </a:t>
            </a:r>
          </a:p>
          <a:p>
            <a:pPr marL="355600" indent="-355600" algn="just">
              <a:buBlip>
                <a:blip r:embed="rId2"/>
              </a:buBlip>
            </a:pPr>
            <a:r>
              <a:rPr lang="en-GB" b="1" dirty="0"/>
              <a:t>Witness</a:t>
            </a:r>
            <a:r>
              <a:rPr lang="en-GB" dirty="0"/>
              <a:t>-modelling Christian character in professional life</a:t>
            </a:r>
          </a:p>
          <a:p>
            <a:pPr marL="355600" indent="-355600" algn="just">
              <a:buBlip>
                <a:blip r:embed="rId2"/>
              </a:buBlip>
            </a:pPr>
            <a:r>
              <a:rPr lang="en-GB" b="1" dirty="0"/>
              <a:t>Example</a:t>
            </a:r>
            <a:r>
              <a:rPr lang="en-GB" dirty="0"/>
              <a:t> - </a:t>
            </a:r>
            <a:r>
              <a:rPr lang="en-GB" i="1" dirty="0"/>
              <a:t>Follow my example as I follow the example of Christ </a:t>
            </a:r>
            <a:r>
              <a:rPr lang="en-GB" dirty="0"/>
              <a:t>1 Corinthians 11.1</a:t>
            </a:r>
          </a:p>
        </p:txBody>
      </p:sp>
      <p:sp>
        <p:nvSpPr>
          <p:cNvPr id="4" name="TextBox 3">
            <a:extLst>
              <a:ext uri="{FF2B5EF4-FFF2-40B4-BE49-F238E27FC236}">
                <a16:creationId xmlns:a16="http://schemas.microsoft.com/office/drawing/2014/main" id="{88CF1705-AF4B-61AD-8CD2-EAE6B8739F69}"/>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FDDADC71-9158-2378-8044-39A177B8FB4D}"/>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1053465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55A69-613D-CBF9-E640-F2B383A399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C70D54-5872-DA0C-8B25-5373E1B874BF}"/>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Distinctive features of Christian mentoring</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3E571114-7736-3BEA-8495-93B514FE7B12}"/>
              </a:ext>
            </a:extLst>
          </p:cNvPr>
          <p:cNvSpPr>
            <a:spLocks noGrp="1"/>
          </p:cNvSpPr>
          <p:nvPr>
            <p:ph type="body" idx="1"/>
          </p:nvPr>
        </p:nvSpPr>
        <p:spPr>
          <a:xfrm>
            <a:off x="623887" y="1600201"/>
            <a:ext cx="8346377" cy="4489454"/>
          </a:xfrm>
        </p:spPr>
        <p:txBody>
          <a:bodyPr>
            <a:noAutofit/>
          </a:bodyPr>
          <a:lstStyle/>
          <a:p>
            <a:pPr marL="355600" indent="-355600" algn="just">
              <a:buBlip>
                <a:blip r:embed="rId2"/>
              </a:buBlip>
            </a:pPr>
            <a:r>
              <a:rPr lang="en-GB" dirty="0"/>
              <a:t>Recognises mentee as a child of God and share eternity values; helping them to become the person God is calling them to be.</a:t>
            </a:r>
          </a:p>
          <a:p>
            <a:pPr marL="355600" indent="-355600" algn="just">
              <a:buBlip>
                <a:blip r:embed="rId2"/>
              </a:buBlip>
            </a:pPr>
            <a:r>
              <a:rPr lang="en-GB" dirty="0"/>
              <a:t>Concerned with character as much as competence and career</a:t>
            </a:r>
          </a:p>
          <a:p>
            <a:pPr marL="355600" indent="-355600" algn="just">
              <a:buBlip>
                <a:blip r:embed="rId2"/>
              </a:buBlip>
            </a:pPr>
            <a:r>
              <a:rPr lang="en-GB" dirty="0"/>
              <a:t>Values integrity and Christian faithfulness over success.</a:t>
            </a:r>
          </a:p>
          <a:p>
            <a:pPr marL="355600" indent="-355600" algn="just">
              <a:buBlip>
                <a:blip r:embed="rId2"/>
              </a:buBlip>
            </a:pPr>
            <a:r>
              <a:rPr lang="en-GB" dirty="0"/>
              <a:t>Encourages discernment of vocation and calling.</a:t>
            </a:r>
          </a:p>
          <a:p>
            <a:pPr marL="355600" indent="-355600" algn="just">
              <a:buBlip>
                <a:blip r:embed="rId2"/>
              </a:buBlip>
            </a:pPr>
            <a:r>
              <a:rPr lang="en-GB" dirty="0"/>
              <a:t>Includes prayer where appropriate and wanted.</a:t>
            </a:r>
          </a:p>
          <a:p>
            <a:pPr marL="355600" indent="-355600" algn="just">
              <a:buBlip>
                <a:blip r:embed="rId2"/>
              </a:buBlip>
            </a:pPr>
            <a:r>
              <a:rPr lang="en-GB" dirty="0"/>
              <a:t>Seeks wisdom from Scripture and Christian tradition.</a:t>
            </a:r>
          </a:p>
          <a:p>
            <a:pPr marL="355600" indent="-355600" algn="just">
              <a:buBlip>
                <a:blip r:embed="rId2"/>
              </a:buBlip>
            </a:pPr>
            <a:r>
              <a:rPr lang="en-GB" dirty="0"/>
              <a:t>Understands leadership as service.</a:t>
            </a:r>
          </a:p>
          <a:p>
            <a:pPr marL="355600" indent="-355600" algn="just">
              <a:buBlip>
                <a:blip r:embed="rId2"/>
              </a:buBlip>
            </a:pPr>
            <a:r>
              <a:rPr lang="en-GB" dirty="0"/>
              <a:t>Discuss distinctive issues in law work</a:t>
            </a:r>
          </a:p>
          <a:p>
            <a:pPr marL="355600" indent="-355600" algn="just">
              <a:buBlip>
                <a:blip r:embed="rId2"/>
              </a:buBlip>
            </a:pPr>
            <a:r>
              <a:rPr lang="en-GB" dirty="0"/>
              <a:t>Not expect others to follow one’s own career path or pattern</a:t>
            </a:r>
          </a:p>
        </p:txBody>
      </p:sp>
      <p:sp>
        <p:nvSpPr>
          <p:cNvPr id="4" name="TextBox 3">
            <a:extLst>
              <a:ext uri="{FF2B5EF4-FFF2-40B4-BE49-F238E27FC236}">
                <a16:creationId xmlns:a16="http://schemas.microsoft.com/office/drawing/2014/main" id="{27FDDCB9-E4E9-B839-01A5-0CD2D365B530}"/>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25A764F8-B599-FFDB-78EA-548ED63E0A88}"/>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33399616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90312-C53A-00B6-873F-EB922BAADA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63EE47-FA1F-7BD1-BB21-6AF9022DCAB9}"/>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Practical areas for professional mentoring</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DA14DFBA-3647-8686-729C-22C2573F2D35}"/>
              </a:ext>
            </a:extLst>
          </p:cNvPr>
          <p:cNvSpPr>
            <a:spLocks noGrp="1"/>
          </p:cNvSpPr>
          <p:nvPr>
            <p:ph type="body" idx="1"/>
          </p:nvPr>
        </p:nvSpPr>
        <p:spPr>
          <a:xfrm>
            <a:off x="623887" y="1263655"/>
            <a:ext cx="8346377" cy="4826000"/>
          </a:xfrm>
        </p:spPr>
        <p:txBody>
          <a:bodyPr>
            <a:noAutofit/>
          </a:bodyPr>
          <a:lstStyle/>
          <a:p>
            <a:pPr marL="355600" indent="-355600" algn="just">
              <a:buBlip>
                <a:blip r:embed="rId2"/>
              </a:buBlip>
            </a:pPr>
            <a:r>
              <a:rPr lang="en-GB" dirty="0"/>
              <a:t>Career guidance and advancement</a:t>
            </a:r>
          </a:p>
          <a:p>
            <a:pPr marL="355600" indent="-355600" algn="just">
              <a:buBlip>
                <a:blip r:embed="rId2"/>
              </a:buBlip>
            </a:pPr>
            <a:r>
              <a:rPr lang="en-GB" dirty="0"/>
              <a:t>Leadership development.</a:t>
            </a:r>
          </a:p>
          <a:p>
            <a:pPr marL="355600" indent="-355600" algn="just">
              <a:buBlip>
                <a:blip r:embed="rId2"/>
              </a:buBlip>
            </a:pPr>
            <a:r>
              <a:rPr lang="en-GB" dirty="0"/>
              <a:t>Ethical decision-making.</a:t>
            </a:r>
          </a:p>
          <a:p>
            <a:pPr marL="355600" indent="-355600" algn="just">
              <a:buBlip>
                <a:blip r:embed="rId2"/>
              </a:buBlip>
            </a:pPr>
            <a:r>
              <a:rPr lang="en-GB" dirty="0"/>
              <a:t>Career transitions.</a:t>
            </a:r>
          </a:p>
          <a:p>
            <a:pPr marL="355600" indent="-355600" algn="just">
              <a:buBlip>
                <a:blip r:embed="rId2"/>
              </a:buBlip>
            </a:pPr>
            <a:r>
              <a:rPr lang="en-GB" dirty="0"/>
              <a:t>Work-life balance.</a:t>
            </a:r>
          </a:p>
          <a:p>
            <a:pPr marL="355600" indent="-355600" algn="just">
              <a:buBlip>
                <a:blip r:embed="rId2"/>
              </a:buBlip>
            </a:pPr>
            <a:r>
              <a:rPr lang="en-GB" dirty="0"/>
              <a:t>Managing conflict (clients, employers, courts etc).</a:t>
            </a:r>
          </a:p>
          <a:p>
            <a:pPr marL="355600" indent="-355600" algn="just">
              <a:buBlip>
                <a:blip r:embed="rId2"/>
              </a:buBlip>
            </a:pPr>
            <a:r>
              <a:rPr lang="en-GB" dirty="0"/>
              <a:t>Resilience and wellbeing.</a:t>
            </a:r>
          </a:p>
          <a:p>
            <a:pPr marL="355600" indent="-355600" algn="just">
              <a:buBlip>
                <a:blip r:embed="rId2"/>
              </a:buBlip>
            </a:pPr>
            <a:r>
              <a:rPr lang="en-GB" dirty="0"/>
              <a:t>Developing younger professionals.</a:t>
            </a:r>
          </a:p>
          <a:p>
            <a:pPr marL="355600" indent="-355600" algn="just">
              <a:buBlip>
                <a:blip r:embed="rId2"/>
              </a:buBlip>
            </a:pPr>
            <a:r>
              <a:rPr lang="en-GB" dirty="0"/>
              <a:t>Navigating failure and disappointment.</a:t>
            </a:r>
          </a:p>
          <a:p>
            <a:pPr marL="355600" indent="-355600" algn="just">
              <a:buBlip>
                <a:blip r:embed="rId2"/>
              </a:buBlip>
            </a:pPr>
            <a:r>
              <a:rPr lang="en-GB" dirty="0"/>
              <a:t>Discernment about future opportunities.</a:t>
            </a:r>
          </a:p>
          <a:p>
            <a:pPr marL="355600" indent="-355600" algn="just">
              <a:buBlip>
                <a:blip r:embed="rId2"/>
              </a:buBlip>
            </a:pPr>
            <a:r>
              <a:rPr lang="en-GB" dirty="0"/>
              <a:t>Coping with stress</a:t>
            </a:r>
          </a:p>
          <a:p>
            <a:pPr algn="just"/>
            <a:endParaRPr lang="en-GB" dirty="0"/>
          </a:p>
        </p:txBody>
      </p:sp>
      <p:sp>
        <p:nvSpPr>
          <p:cNvPr id="4" name="TextBox 3">
            <a:extLst>
              <a:ext uri="{FF2B5EF4-FFF2-40B4-BE49-F238E27FC236}">
                <a16:creationId xmlns:a16="http://schemas.microsoft.com/office/drawing/2014/main" id="{9427D071-B2DB-79F9-7E9A-D50DA019CA13}"/>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FE5A3B6A-FF5D-9991-3D32-0CEF23725CB8}"/>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14464414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11B1C-3CC0-A156-C38A-740AF2FFAD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CE0A64-4ADB-DB5D-9D23-249E4F665BA1}"/>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Coping with stress</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BF0E28FA-F3FA-C964-8F7A-A6969FB75462}"/>
              </a:ext>
            </a:extLst>
          </p:cNvPr>
          <p:cNvSpPr>
            <a:spLocks noGrp="1"/>
          </p:cNvSpPr>
          <p:nvPr>
            <p:ph type="body" idx="1"/>
          </p:nvPr>
        </p:nvSpPr>
        <p:spPr>
          <a:xfrm>
            <a:off x="623887" y="1263655"/>
            <a:ext cx="8346377" cy="4826000"/>
          </a:xfrm>
        </p:spPr>
        <p:txBody>
          <a:bodyPr>
            <a:noAutofit/>
          </a:bodyPr>
          <a:lstStyle/>
          <a:p>
            <a:pPr marL="355600" indent="-355600" algn="just">
              <a:buBlip>
                <a:blip r:embed="rId2"/>
              </a:buBlip>
            </a:pPr>
            <a:r>
              <a:rPr lang="en-GB" dirty="0"/>
              <a:t>Law Society pastoral care helpline 020 7320 5795</a:t>
            </a:r>
          </a:p>
          <a:p>
            <a:pPr marL="355600" indent="-355600" algn="just">
              <a:buBlip>
                <a:blip r:embed="rId2"/>
              </a:buBlip>
            </a:pPr>
            <a:r>
              <a:rPr lang="en-GB" dirty="0"/>
              <a:t>Wellbeing at the bar </a:t>
            </a:r>
            <a:r>
              <a:rPr lang="en-GB" dirty="0">
                <a:hlinkClick r:id="rId3"/>
              </a:rPr>
              <a:t>https://www.barcouncil.org.uk/support-for-barristers/wellbeing-personal-career-support/wellbeing-at-the-bar.html</a:t>
            </a:r>
            <a:endParaRPr lang="en-GB" dirty="0"/>
          </a:p>
          <a:p>
            <a:pPr marL="355600" indent="-355600" algn="just">
              <a:buBlip>
                <a:blip r:embed="rId2"/>
              </a:buBlip>
            </a:pPr>
            <a:r>
              <a:rPr lang="en-GB" dirty="0"/>
              <a:t>Help available for judges under stress etc: see judicial intranet</a:t>
            </a:r>
          </a:p>
          <a:p>
            <a:pPr marL="355600" indent="-355600" algn="just">
              <a:buBlip>
                <a:blip r:embed="rId2"/>
              </a:buBlip>
            </a:pPr>
            <a:r>
              <a:rPr lang="en-GB" dirty="0"/>
              <a:t>A law firm’s private health policy may provide stress help</a:t>
            </a:r>
          </a:p>
          <a:p>
            <a:pPr algn="just"/>
            <a:endParaRPr lang="en-GB" dirty="0"/>
          </a:p>
        </p:txBody>
      </p:sp>
      <p:sp>
        <p:nvSpPr>
          <p:cNvPr id="4" name="TextBox 3">
            <a:extLst>
              <a:ext uri="{FF2B5EF4-FFF2-40B4-BE49-F238E27FC236}">
                <a16:creationId xmlns:a16="http://schemas.microsoft.com/office/drawing/2014/main" id="{E0BD2A1C-9D99-657A-C307-329CB541214D}"/>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957448BC-0E92-1F94-552B-1D5C9A16BB60}"/>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12961888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00785-B82D-CD08-57DF-193258612E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3F3907-8A44-EF98-B110-8337C7404F9E}"/>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Potential pitfalls</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4C17DE80-F5AD-24B7-18BF-18937840F47C}"/>
              </a:ext>
            </a:extLst>
          </p:cNvPr>
          <p:cNvSpPr>
            <a:spLocks noGrp="1"/>
          </p:cNvSpPr>
          <p:nvPr>
            <p:ph type="body" idx="1"/>
          </p:nvPr>
        </p:nvSpPr>
        <p:spPr>
          <a:xfrm>
            <a:off x="623887" y="1600201"/>
            <a:ext cx="8346377" cy="4489454"/>
          </a:xfrm>
        </p:spPr>
        <p:txBody>
          <a:bodyPr>
            <a:noAutofit/>
          </a:bodyPr>
          <a:lstStyle/>
          <a:p>
            <a:pPr marL="355600" indent="-355600" algn="just">
              <a:buBlip>
                <a:blip r:embed="rId2"/>
              </a:buBlip>
            </a:pPr>
            <a:r>
              <a:rPr lang="en-GB" dirty="0"/>
              <a:t>Becoming directive rather than supportive.</a:t>
            </a:r>
          </a:p>
          <a:p>
            <a:pPr marL="355600" indent="-355600" algn="just">
              <a:buBlip>
                <a:blip r:embed="rId2"/>
              </a:buBlip>
            </a:pPr>
            <a:r>
              <a:rPr lang="en-GB" dirty="0"/>
              <a:t>Creating dependency; end date as good practice?</a:t>
            </a:r>
          </a:p>
          <a:p>
            <a:pPr marL="355600" indent="-355600" algn="just">
              <a:buBlip>
                <a:blip r:embed="rId2"/>
              </a:buBlip>
            </a:pPr>
            <a:r>
              <a:rPr lang="en-GB" dirty="0"/>
              <a:t>Blurring professional and personal boundaries.</a:t>
            </a:r>
          </a:p>
          <a:p>
            <a:pPr marL="355600" indent="-355600" algn="just">
              <a:buBlip>
                <a:blip r:embed="rId2"/>
              </a:buBlip>
            </a:pPr>
            <a:r>
              <a:rPr lang="en-GB" dirty="0"/>
              <a:t>Failing to maintain confidentiality.</a:t>
            </a:r>
          </a:p>
          <a:p>
            <a:pPr marL="355600" indent="-355600" algn="just">
              <a:buBlip>
                <a:blip r:embed="rId2"/>
              </a:buBlip>
            </a:pPr>
            <a:r>
              <a:rPr lang="en-GB" dirty="0"/>
              <a:t>Assuming one's own career path is the right path for others.</a:t>
            </a:r>
          </a:p>
          <a:p>
            <a:pPr marL="355600" indent="-355600" algn="just">
              <a:buBlip>
                <a:blip r:embed="rId2"/>
              </a:buBlip>
            </a:pPr>
            <a:r>
              <a:rPr lang="en-GB" dirty="0"/>
              <a:t>Neglecting safeguarding and accountability.</a:t>
            </a:r>
          </a:p>
          <a:p>
            <a:pPr marL="355600" indent="-355600" algn="just">
              <a:buBlip>
                <a:blip r:embed="rId2"/>
              </a:buBlip>
            </a:pPr>
            <a:r>
              <a:rPr lang="en-GB" dirty="0"/>
              <a:t>Too close to a situation – mentees should choose a mentor outside the situation of any conflict or difficulty and with confidence in confidentiality</a:t>
            </a:r>
          </a:p>
        </p:txBody>
      </p:sp>
      <p:sp>
        <p:nvSpPr>
          <p:cNvPr id="4" name="TextBox 3">
            <a:extLst>
              <a:ext uri="{FF2B5EF4-FFF2-40B4-BE49-F238E27FC236}">
                <a16:creationId xmlns:a16="http://schemas.microsoft.com/office/drawing/2014/main" id="{725A0909-8112-8514-84FC-8025808C250B}"/>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BBD39BDB-04C2-D8B5-0B96-2CEDA0908FDF}"/>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2196108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9ADC9-4A54-D8D5-6E5C-59F95C6B200E}"/>
              </a:ext>
            </a:extLst>
          </p:cNvPr>
          <p:cNvSpPr>
            <a:spLocks noGrp="1"/>
          </p:cNvSpPr>
          <p:nvPr>
            <p:ph type="title"/>
          </p:nvPr>
        </p:nvSpPr>
        <p:spPr>
          <a:xfrm>
            <a:off x="658369" y="1200150"/>
            <a:ext cx="3635027" cy="1508760"/>
          </a:xfrm>
        </p:spPr>
        <p:txBody>
          <a:bodyPr>
            <a:noAutofit/>
          </a:bodyPr>
          <a:lstStyle/>
          <a:p>
            <a:r>
              <a:rPr lang="en-US" sz="1800" u="sng" dirty="0">
                <a:solidFill>
                  <a:srgbClr val="006699"/>
                </a:solidFill>
              </a:rPr>
              <a:t>Speaker</a:t>
            </a:r>
            <a:br>
              <a:rPr lang="en-US" sz="1800" u="sng" dirty="0">
                <a:solidFill>
                  <a:srgbClr val="006699"/>
                </a:solidFill>
              </a:rPr>
            </a:br>
            <a:r>
              <a:rPr lang="en-US" sz="1800" dirty="0">
                <a:solidFill>
                  <a:srgbClr val="006699"/>
                </a:solidFill>
              </a:rPr>
              <a:t>Prof </a:t>
            </a:r>
            <a:r>
              <a:rPr lang="en-US" sz="1800" b="1" dirty="0">
                <a:solidFill>
                  <a:srgbClr val="006699"/>
                </a:solidFill>
              </a:rPr>
              <a:t>David Hodson </a:t>
            </a:r>
            <a:br>
              <a:rPr lang="en-US" sz="1800" dirty="0">
                <a:solidFill>
                  <a:srgbClr val="006699"/>
                </a:solidFill>
              </a:rPr>
            </a:br>
            <a:r>
              <a:rPr lang="en-US" sz="1800" dirty="0">
                <a:solidFill>
                  <a:srgbClr val="006699"/>
                </a:solidFill>
              </a:rPr>
              <a:t>OBE KC(Hon) MCIArb</a:t>
            </a:r>
            <a:br>
              <a:rPr lang="en-US" sz="1800" dirty="0">
                <a:solidFill>
                  <a:srgbClr val="006699"/>
                </a:solidFill>
              </a:rPr>
            </a:br>
            <a:r>
              <a:rPr lang="en-US" sz="1800" dirty="0">
                <a:solidFill>
                  <a:srgbClr val="006699"/>
                </a:solidFill>
              </a:rPr>
              <a:t>Solicitor (England and Australia), Mediator, Arbitrator, part time Family Court Judge</a:t>
            </a:r>
            <a:endParaRPr lang="en-GB" sz="1800" dirty="0">
              <a:solidFill>
                <a:srgbClr val="006699"/>
              </a:solidFill>
            </a:endParaRPr>
          </a:p>
        </p:txBody>
      </p:sp>
      <p:sp>
        <p:nvSpPr>
          <p:cNvPr id="4" name="Text Placeholder 3">
            <a:extLst>
              <a:ext uri="{FF2B5EF4-FFF2-40B4-BE49-F238E27FC236}">
                <a16:creationId xmlns:a16="http://schemas.microsoft.com/office/drawing/2014/main" id="{5EA9D6A3-E8C9-5EE6-1694-A0B2E706193D}"/>
              </a:ext>
            </a:extLst>
          </p:cNvPr>
          <p:cNvSpPr>
            <a:spLocks noGrp="1"/>
          </p:cNvSpPr>
          <p:nvPr>
            <p:ph type="body" sz="half" idx="2"/>
          </p:nvPr>
        </p:nvSpPr>
        <p:spPr>
          <a:xfrm>
            <a:off x="658369" y="2964657"/>
            <a:ext cx="3699319" cy="2294335"/>
          </a:xfrm>
        </p:spPr>
        <p:txBody>
          <a:bodyPr>
            <a:normAutofit fontScale="92500"/>
          </a:bodyPr>
          <a:lstStyle/>
          <a:p>
            <a:r>
              <a:rPr lang="en-GB" sz="1350" i="1" dirty="0">
                <a:solidFill>
                  <a:srgbClr val="006699"/>
                </a:solidFill>
              </a:rPr>
              <a:t>'David Hodson KC is well regarded for his work in the family law field.’</a:t>
            </a:r>
            <a:br>
              <a:rPr lang="en-GB" sz="1350" i="1" dirty="0">
                <a:solidFill>
                  <a:srgbClr val="006699"/>
                </a:solidFill>
              </a:rPr>
            </a:br>
            <a:r>
              <a:rPr lang="en-GB" sz="1350" i="1" dirty="0">
                <a:solidFill>
                  <a:srgbClr val="006699"/>
                </a:solidFill>
              </a:rPr>
              <a:t> "He is a go-to for international matters"</a:t>
            </a:r>
            <a:r>
              <a:rPr lang="en-GB" sz="1350" dirty="0">
                <a:solidFill>
                  <a:srgbClr val="006699"/>
                </a:solidFill>
              </a:rPr>
              <a:t>. </a:t>
            </a:r>
            <a:br>
              <a:rPr lang="en-GB" sz="1350" dirty="0">
                <a:solidFill>
                  <a:srgbClr val="006699"/>
                </a:solidFill>
              </a:rPr>
            </a:br>
            <a:r>
              <a:rPr lang="en-GB" sz="1350" i="1" dirty="0">
                <a:solidFill>
                  <a:srgbClr val="006699"/>
                </a:solidFill>
              </a:rPr>
              <a:t>"He is so knowledgeable and experienced. He has a fantastic track record. He is a leading family lawyer".’</a:t>
            </a:r>
            <a:br>
              <a:rPr lang="en-GB" sz="1350" dirty="0">
                <a:solidFill>
                  <a:srgbClr val="006699"/>
                </a:solidFill>
              </a:rPr>
            </a:br>
            <a:r>
              <a:rPr lang="en-GB" sz="1350" dirty="0">
                <a:solidFill>
                  <a:srgbClr val="006699"/>
                </a:solidFill>
              </a:rPr>
              <a:t>Chambers HNW UK</a:t>
            </a:r>
          </a:p>
          <a:p>
            <a:br>
              <a:rPr lang="en-GB" sz="1350" dirty="0">
                <a:solidFill>
                  <a:srgbClr val="006699"/>
                </a:solidFill>
              </a:rPr>
            </a:br>
            <a:r>
              <a:rPr lang="en-US" sz="1350" dirty="0">
                <a:solidFill>
                  <a:srgbClr val="006699"/>
                </a:solidFill>
              </a:rPr>
              <a:t>‘</a:t>
            </a:r>
            <a:r>
              <a:rPr lang="en-US" sz="1350" i="1" dirty="0">
                <a:solidFill>
                  <a:srgbClr val="006699"/>
                </a:solidFill>
              </a:rPr>
              <a:t>David Hodson continues in the top league of London family lawyers’</a:t>
            </a:r>
            <a:br>
              <a:rPr lang="en-US" sz="1350" i="1" dirty="0">
                <a:solidFill>
                  <a:srgbClr val="006699"/>
                </a:solidFill>
              </a:rPr>
            </a:br>
            <a:r>
              <a:rPr lang="en-US" sz="1350" i="1" dirty="0">
                <a:solidFill>
                  <a:srgbClr val="006699"/>
                </a:solidFill>
              </a:rPr>
              <a:t>‘What he doesn’t know about international family work isn’t worth knowing’</a:t>
            </a:r>
            <a:br>
              <a:rPr lang="en-US" sz="1350" i="1" dirty="0">
                <a:solidFill>
                  <a:srgbClr val="006699"/>
                </a:solidFill>
              </a:rPr>
            </a:br>
            <a:r>
              <a:rPr lang="en-US" sz="1350" dirty="0">
                <a:solidFill>
                  <a:srgbClr val="006699"/>
                </a:solidFill>
              </a:rPr>
              <a:t>The Legal 500 UK</a:t>
            </a:r>
            <a:endParaRPr lang="en-GB" sz="1350" dirty="0">
              <a:solidFill>
                <a:srgbClr val="006699"/>
              </a:solidFill>
            </a:endParaRPr>
          </a:p>
        </p:txBody>
      </p:sp>
      <p:pic>
        <p:nvPicPr>
          <p:cNvPr id="13" name="Picture 12">
            <a:extLst>
              <a:ext uri="{FF2B5EF4-FFF2-40B4-BE49-F238E27FC236}">
                <a16:creationId xmlns:a16="http://schemas.microsoft.com/office/drawing/2014/main" id="{29E2A5CB-9B36-CF34-B37E-7722DD74FABE}"/>
              </a:ext>
            </a:extLst>
          </p:cNvPr>
          <p:cNvPicPr>
            <a:picLocks noChangeAspect="1"/>
          </p:cNvPicPr>
          <p:nvPr/>
        </p:nvPicPr>
        <p:blipFill>
          <a:blip r:embed="rId2"/>
          <a:stretch>
            <a:fillRect/>
          </a:stretch>
        </p:blipFill>
        <p:spPr>
          <a:xfrm>
            <a:off x="4857452" y="478171"/>
            <a:ext cx="3699319" cy="4806409"/>
          </a:xfrm>
          <a:prstGeom prst="rect">
            <a:avLst/>
          </a:prstGeom>
        </p:spPr>
      </p:pic>
      <p:sp>
        <p:nvSpPr>
          <p:cNvPr id="15" name="Picture Placeholder 14">
            <a:extLst>
              <a:ext uri="{FF2B5EF4-FFF2-40B4-BE49-F238E27FC236}">
                <a16:creationId xmlns:a16="http://schemas.microsoft.com/office/drawing/2014/main" id="{8BB4B4E9-2B52-F894-C150-95FC51E8371A}"/>
              </a:ext>
            </a:extLst>
          </p:cNvPr>
          <p:cNvSpPr>
            <a:spLocks noGrp="1"/>
          </p:cNvSpPr>
          <p:nvPr>
            <p:ph type="pic" idx="1"/>
          </p:nvPr>
        </p:nvSpPr>
        <p:spPr>
          <a:xfrm>
            <a:off x="4572001" y="410955"/>
            <a:ext cx="3869422" cy="5669414"/>
          </a:xfrm>
        </p:spPr>
        <p:txBody>
          <a:bodyPr/>
          <a:lstStyle/>
          <a:p>
            <a:endParaRPr lang="en-GB" dirty="0"/>
          </a:p>
        </p:txBody>
      </p:sp>
    </p:spTree>
    <p:extLst>
      <p:ext uri="{BB962C8B-B14F-4D97-AF65-F5344CB8AC3E}">
        <p14:creationId xmlns:p14="http://schemas.microsoft.com/office/powerpoint/2010/main" val="2167110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D4173-0A8A-7D98-269B-836AA17E51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13B89E-C4B7-CB80-48ED-A18098C43D3E}"/>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Questions mentors might ask</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32F1E595-6535-5A31-3506-8D1C2A1B305F}"/>
              </a:ext>
            </a:extLst>
          </p:cNvPr>
          <p:cNvSpPr>
            <a:spLocks noGrp="1"/>
          </p:cNvSpPr>
          <p:nvPr>
            <p:ph type="body" idx="1"/>
          </p:nvPr>
        </p:nvSpPr>
        <p:spPr>
          <a:xfrm>
            <a:off x="623887" y="1600201"/>
            <a:ext cx="8346377" cy="4489454"/>
          </a:xfrm>
        </p:spPr>
        <p:txBody>
          <a:bodyPr>
            <a:noAutofit/>
          </a:bodyPr>
          <a:lstStyle/>
          <a:p>
            <a:pPr marL="355600" indent="-355600" algn="just">
              <a:buBlip>
                <a:blip r:embed="rId2"/>
              </a:buBlip>
            </a:pPr>
            <a:r>
              <a:rPr lang="en-GB" dirty="0"/>
              <a:t>What is God teaching you through this situation?</a:t>
            </a:r>
          </a:p>
          <a:p>
            <a:pPr marL="355600" indent="-355600" algn="just">
              <a:buBlip>
                <a:blip r:embed="rId2"/>
              </a:buBlip>
            </a:pPr>
            <a:r>
              <a:rPr lang="en-GB" dirty="0"/>
              <a:t>What are your strengths and gifts?</a:t>
            </a:r>
          </a:p>
          <a:p>
            <a:pPr marL="355600" indent="-355600" algn="just">
              <a:buBlip>
                <a:blip r:embed="rId2"/>
              </a:buBlip>
            </a:pPr>
            <a:r>
              <a:rPr lang="en-GB" dirty="0"/>
              <a:t>What challenges are you currently facing?  </a:t>
            </a:r>
          </a:p>
          <a:p>
            <a:pPr marL="355600" indent="-355600" algn="just">
              <a:buBlip>
                <a:blip r:embed="rId2"/>
              </a:buBlip>
            </a:pPr>
            <a:r>
              <a:rPr lang="en-GB" dirty="0"/>
              <a:t>What decisions are you avoiding?  </a:t>
            </a:r>
          </a:p>
          <a:p>
            <a:pPr marL="355600" indent="-355600" algn="just">
              <a:buBlip>
                <a:blip r:embed="rId2"/>
              </a:buBlip>
            </a:pPr>
            <a:r>
              <a:rPr lang="en-GB" dirty="0"/>
              <a:t>How are your values shaping your professional choices, perhaps in cx to others?  </a:t>
            </a:r>
          </a:p>
          <a:p>
            <a:pPr marL="355600" indent="-355600" algn="just">
              <a:buBlip>
                <a:blip r:embed="rId2"/>
              </a:buBlip>
            </a:pPr>
            <a:r>
              <a:rPr lang="en-GB" dirty="0"/>
              <a:t>What would faithfulness look like in this circumstance?  </a:t>
            </a:r>
          </a:p>
          <a:p>
            <a:pPr marL="355600" indent="-355600" algn="just">
              <a:buBlip>
                <a:blip r:embed="rId2"/>
              </a:buBlip>
            </a:pPr>
            <a:r>
              <a:rPr lang="en-GB" dirty="0"/>
              <a:t>Who are you helping to develop?</a:t>
            </a:r>
          </a:p>
          <a:p>
            <a:pPr marL="355600" indent="-355600" algn="just">
              <a:buBlip>
                <a:blip r:embed="rId2"/>
              </a:buBlip>
            </a:pPr>
            <a:r>
              <a:rPr lang="en-GB" dirty="0"/>
              <a:t>Are you being realistic?</a:t>
            </a:r>
          </a:p>
        </p:txBody>
      </p:sp>
      <p:sp>
        <p:nvSpPr>
          <p:cNvPr id="4" name="TextBox 3">
            <a:extLst>
              <a:ext uri="{FF2B5EF4-FFF2-40B4-BE49-F238E27FC236}">
                <a16:creationId xmlns:a16="http://schemas.microsoft.com/office/drawing/2014/main" id="{61983784-C29E-DD98-40B0-314F88D5CAA1}"/>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7FC50CDE-A88F-FAFF-536C-6D7E6A556701}"/>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40301858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0EBAB-E5D0-A6D9-8C02-C7B55870A1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66BF52-ADBA-CF7E-204E-513DBA99D22E}"/>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The wider vision for the LCF</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69BA5FBD-33DB-09E2-B53B-2D81DE061774}"/>
              </a:ext>
            </a:extLst>
          </p:cNvPr>
          <p:cNvSpPr>
            <a:spLocks noGrp="1"/>
          </p:cNvSpPr>
          <p:nvPr>
            <p:ph type="body" idx="1"/>
          </p:nvPr>
        </p:nvSpPr>
        <p:spPr>
          <a:xfrm>
            <a:off x="623887" y="1600201"/>
            <a:ext cx="8346377" cy="4489454"/>
          </a:xfrm>
        </p:spPr>
        <p:txBody>
          <a:bodyPr>
            <a:noAutofit/>
          </a:bodyPr>
          <a:lstStyle/>
          <a:p>
            <a:pPr marL="355600" indent="-355600" algn="just">
              <a:buBlip>
                <a:blip r:embed="rId2"/>
              </a:buBlip>
            </a:pPr>
            <a:r>
              <a:rPr lang="en-GB" dirty="0"/>
              <a:t>Professional life presents ethical, relational and leadership challenges.  </a:t>
            </a:r>
          </a:p>
          <a:p>
            <a:pPr marL="355600" indent="-355600" algn="just">
              <a:buBlip>
                <a:blip r:embed="rId2"/>
              </a:buBlip>
            </a:pPr>
            <a:r>
              <a:rPr lang="en-GB" dirty="0"/>
              <a:t>Christian mentoring is about stewardship of experience and wisdom.</a:t>
            </a:r>
          </a:p>
          <a:p>
            <a:pPr marL="355600" indent="-355600" algn="just">
              <a:buBlip>
                <a:blip r:embed="rId2"/>
              </a:buBlip>
            </a:pPr>
            <a:r>
              <a:rPr lang="en-GB" dirty="0"/>
              <a:t>It reflects Christ's pattern of investing in people.</a:t>
            </a:r>
          </a:p>
          <a:p>
            <a:pPr marL="355600" indent="-355600" algn="just">
              <a:buBlip>
                <a:blip r:embed="rId2"/>
              </a:buBlip>
            </a:pPr>
            <a:r>
              <a:rPr lang="en-GB" dirty="0"/>
              <a:t>Good mentoring creates a multiplying effect: those mentored often become mentors themselves.</a:t>
            </a:r>
          </a:p>
          <a:p>
            <a:pPr marL="355600" indent="-355600" algn="just">
              <a:buBlip>
                <a:blip r:embed="rId2"/>
              </a:buBlip>
            </a:pPr>
            <a:r>
              <a:rPr lang="en-GB" dirty="0"/>
              <a:t>The goal is not simply career success but faithful, effective and Christ-centred service.</a:t>
            </a:r>
          </a:p>
          <a:p>
            <a:pPr marL="355600" indent="-355600" algn="just">
              <a:buBlip>
                <a:blip r:embed="rId2"/>
              </a:buBlip>
            </a:pPr>
            <a:r>
              <a:rPr lang="en-GB" dirty="0"/>
              <a:t>Mentoring builds up the body of Christian lawyers as a fellowship to God’s glory</a:t>
            </a:r>
          </a:p>
        </p:txBody>
      </p:sp>
      <p:sp>
        <p:nvSpPr>
          <p:cNvPr id="4" name="TextBox 3">
            <a:extLst>
              <a:ext uri="{FF2B5EF4-FFF2-40B4-BE49-F238E27FC236}">
                <a16:creationId xmlns:a16="http://schemas.microsoft.com/office/drawing/2014/main" id="{43F0B0D2-4332-2635-71FD-3FC85C48DD27}"/>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492B2E54-9839-095E-5827-9D280FBB2CE7}"/>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19895091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E554C-1469-C65E-A006-1A28DC78C8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886C78-358D-FACA-CA75-16C451683C68}"/>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Closing thoughts</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6177674B-F5E0-D06C-DB7B-909BBF0FE74D}"/>
              </a:ext>
            </a:extLst>
          </p:cNvPr>
          <p:cNvSpPr>
            <a:spLocks noGrp="1"/>
          </p:cNvSpPr>
          <p:nvPr>
            <p:ph type="body" idx="1"/>
          </p:nvPr>
        </p:nvSpPr>
        <p:spPr>
          <a:xfrm>
            <a:off x="623887" y="1600201"/>
            <a:ext cx="8346377" cy="4489454"/>
          </a:xfrm>
        </p:spPr>
        <p:txBody>
          <a:bodyPr>
            <a:noAutofit/>
          </a:bodyPr>
          <a:lstStyle/>
          <a:p>
            <a:pPr algn="ctr"/>
            <a:r>
              <a:rPr lang="en-GB" dirty="0"/>
              <a:t>"</a:t>
            </a:r>
            <a:r>
              <a:rPr lang="en-GB" i="1" dirty="0"/>
              <a:t>Encourage one another and build each other up</a:t>
            </a:r>
            <a:r>
              <a:rPr lang="en-GB" dirty="0"/>
              <a:t>" (1 Thessalonians 5:11).</a:t>
            </a:r>
          </a:p>
          <a:p>
            <a:endParaRPr lang="en-GB" dirty="0"/>
          </a:p>
          <a:p>
            <a:pPr algn="ctr"/>
            <a:r>
              <a:rPr lang="en-GB" dirty="0"/>
              <a:t>Christian mentoring in the legal profession is one practical way of living out that biblical calling—helping others grow in competence, character and calling for the benefit of both the individual, the church and the wider community.</a:t>
            </a:r>
          </a:p>
          <a:p>
            <a:r>
              <a:rPr lang="en-GB" dirty="0"/>
              <a:t> </a:t>
            </a:r>
          </a:p>
          <a:p>
            <a:pPr marL="355600" indent="-355600" algn="just">
              <a:buBlip>
                <a:blip r:embed="rId2"/>
              </a:buBlip>
            </a:pPr>
            <a:endParaRPr lang="en-GB" altLang="en-US" sz="2200" dirty="0">
              <a:latin typeface="+mj-lt"/>
            </a:endParaRPr>
          </a:p>
        </p:txBody>
      </p:sp>
      <p:sp>
        <p:nvSpPr>
          <p:cNvPr id="4" name="TextBox 3">
            <a:extLst>
              <a:ext uri="{FF2B5EF4-FFF2-40B4-BE49-F238E27FC236}">
                <a16:creationId xmlns:a16="http://schemas.microsoft.com/office/drawing/2014/main" id="{B83D9499-9F7B-2834-822B-358E68D127A6}"/>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ADD4F736-7145-6924-8E41-948A54FEC5A0}"/>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2679409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4BF05-F01A-94E3-223C-46EBDFD9DE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80E042-6000-A93D-491C-93E29FE7EA5E}"/>
              </a:ext>
            </a:extLst>
          </p:cNvPr>
          <p:cNvSpPr>
            <a:spLocks noGrp="1"/>
          </p:cNvSpPr>
          <p:nvPr>
            <p:ph type="title"/>
          </p:nvPr>
        </p:nvSpPr>
        <p:spPr>
          <a:xfrm>
            <a:off x="274320" y="533401"/>
            <a:ext cx="8476488" cy="730254"/>
          </a:xfrm>
        </p:spPr>
        <p:txBody>
          <a:bodyPr>
            <a:normAutofit/>
          </a:bodyPr>
          <a:lstStyle/>
          <a:p>
            <a:pPr algn="ctr"/>
            <a:r>
              <a:rPr lang="en-GB" sz="3600" u="sng" dirty="0">
                <a:solidFill>
                  <a:srgbClr val="006699"/>
                </a:solidFill>
              </a:rPr>
              <a:t>Concluding remarks</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47C79629-CA9A-EAE4-4CB3-2941010BF490}"/>
              </a:ext>
            </a:extLst>
          </p:cNvPr>
          <p:cNvSpPr>
            <a:spLocks noGrp="1"/>
          </p:cNvSpPr>
          <p:nvPr>
            <p:ph type="body" idx="1"/>
          </p:nvPr>
        </p:nvSpPr>
        <p:spPr>
          <a:xfrm>
            <a:off x="623887" y="1600201"/>
            <a:ext cx="8346377" cy="4489454"/>
          </a:xfrm>
        </p:spPr>
        <p:txBody>
          <a:bodyPr>
            <a:noAutofit/>
          </a:bodyPr>
          <a:lstStyle/>
          <a:p>
            <a:pPr algn="just"/>
            <a:endParaRPr lang="en-GB" altLang="en-US" sz="2200" dirty="0">
              <a:latin typeface="+mj-lt"/>
            </a:endParaRPr>
          </a:p>
        </p:txBody>
      </p:sp>
      <p:sp>
        <p:nvSpPr>
          <p:cNvPr id="4" name="TextBox 3">
            <a:extLst>
              <a:ext uri="{FF2B5EF4-FFF2-40B4-BE49-F238E27FC236}">
                <a16:creationId xmlns:a16="http://schemas.microsoft.com/office/drawing/2014/main" id="{AB0A9F49-4A3D-5E2F-0029-5CF0630956FB}"/>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8417A66F-88C2-A1A8-D13E-D3D2DDDAE5AB}"/>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16167437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8745" y="1257302"/>
            <a:ext cx="6557962" cy="385762"/>
          </a:xfrm>
        </p:spPr>
        <p:txBody>
          <a:bodyPr>
            <a:normAutofit fontScale="90000"/>
          </a:bodyPr>
          <a:lstStyle/>
          <a:p>
            <a:pPr algn="ctr"/>
            <a:endParaRPr lang="en-GB" sz="2700" u="sng" dirty="0">
              <a:solidFill>
                <a:srgbClr val="006666"/>
              </a:solidFill>
              <a:latin typeface="+mn-lt"/>
            </a:endParaRPr>
          </a:p>
        </p:txBody>
      </p:sp>
      <p:sp>
        <p:nvSpPr>
          <p:cNvPr id="3" name="Content Placeholder 2"/>
          <p:cNvSpPr>
            <a:spLocks noGrp="1"/>
          </p:cNvSpPr>
          <p:nvPr>
            <p:ph type="body" idx="1"/>
          </p:nvPr>
        </p:nvSpPr>
        <p:spPr>
          <a:xfrm>
            <a:off x="1610916" y="795527"/>
            <a:ext cx="5915025" cy="4252093"/>
          </a:xfrm>
        </p:spPr>
        <p:txBody>
          <a:bodyPr>
            <a:noAutofit/>
          </a:bodyPr>
          <a:lstStyle/>
          <a:p>
            <a:pPr marL="257227" indent="15482" algn="ctr">
              <a:spcBef>
                <a:spcPct val="20000"/>
              </a:spcBef>
              <a:buClr>
                <a:srgbClr val="66BC29"/>
              </a:buClr>
              <a:defRPr/>
            </a:pPr>
            <a:r>
              <a:rPr lang="en-GB" sz="3300" kern="0" dirty="0">
                <a:solidFill>
                  <a:srgbClr val="006699"/>
                </a:solidFill>
                <a:ea typeface="ＭＳ Ｐゴシック" pitchFamily="-106" charset="-128"/>
              </a:rPr>
              <a:t>Prof David Hodson </a:t>
            </a:r>
          </a:p>
          <a:p>
            <a:pPr marL="257227" indent="15482" algn="ctr">
              <a:spcBef>
                <a:spcPct val="20000"/>
              </a:spcBef>
              <a:buClr>
                <a:srgbClr val="66BC29"/>
              </a:buClr>
              <a:defRPr/>
            </a:pPr>
            <a:r>
              <a:rPr lang="en-GB" sz="3000" kern="0" dirty="0">
                <a:solidFill>
                  <a:srgbClr val="006699"/>
                </a:solidFill>
                <a:ea typeface="ＭＳ Ｐゴシック" pitchFamily="-106" charset="-128"/>
              </a:rPr>
              <a:t>OBE KC(Hon) MCIArb</a:t>
            </a:r>
          </a:p>
          <a:p>
            <a:pPr marL="257227" indent="15482" algn="ctr">
              <a:spcBef>
                <a:spcPct val="20000"/>
              </a:spcBef>
              <a:buClr>
                <a:srgbClr val="66BC29"/>
              </a:buClr>
              <a:defRPr/>
            </a:pPr>
            <a:endParaRPr lang="en-GB" sz="3000" kern="0" dirty="0">
              <a:solidFill>
                <a:srgbClr val="006699"/>
              </a:solidFill>
              <a:ea typeface="ＭＳ Ｐゴシック" pitchFamily="-106" charset="-128"/>
            </a:endParaRPr>
          </a:p>
          <a:p>
            <a:pPr marL="257227" indent="15482" algn="ctr">
              <a:spcBef>
                <a:spcPct val="20000"/>
              </a:spcBef>
              <a:buClr>
                <a:srgbClr val="66BC29"/>
              </a:buClr>
              <a:defRPr/>
            </a:pPr>
            <a:r>
              <a:rPr lang="en-GB" sz="2400" dirty="0">
                <a:solidFill>
                  <a:srgbClr val="006699"/>
                </a:solidFill>
              </a:rPr>
              <a:t>dh@davidhodson.com</a:t>
            </a:r>
            <a:endParaRPr lang="en-GB" sz="2400" kern="0" dirty="0">
              <a:solidFill>
                <a:srgbClr val="006699"/>
              </a:solidFill>
              <a:ea typeface="ＭＳ Ｐゴシック" pitchFamily="-106" charset="-128"/>
            </a:endParaRPr>
          </a:p>
          <a:p>
            <a:pPr marL="257227" indent="15482" algn="ctr">
              <a:spcBef>
                <a:spcPct val="20000"/>
              </a:spcBef>
              <a:buClr>
                <a:srgbClr val="66BC29"/>
              </a:buClr>
              <a:defRPr/>
            </a:pPr>
            <a:r>
              <a:rPr lang="en-GB" sz="2400" kern="0" dirty="0">
                <a:solidFill>
                  <a:srgbClr val="006699"/>
                </a:solidFill>
                <a:ea typeface="ＭＳ Ｐゴシック" pitchFamily="-106" charset="-128"/>
              </a:rPr>
              <a:t>+44 (0) 7973 890648</a:t>
            </a:r>
          </a:p>
          <a:p>
            <a:pPr marL="257227" indent="15482" algn="ctr">
              <a:spcBef>
                <a:spcPct val="20000"/>
              </a:spcBef>
              <a:buClr>
                <a:srgbClr val="66BC29"/>
              </a:buClr>
              <a:defRPr/>
            </a:pPr>
            <a:r>
              <a:rPr lang="en-GB" sz="2400" kern="0" dirty="0">
                <a:solidFill>
                  <a:srgbClr val="006699"/>
                </a:solidFill>
                <a:ea typeface="ＭＳ Ｐゴシック" pitchFamily="-106" charset="-128"/>
              </a:rPr>
              <a:t>infinityfamilylaw.com</a:t>
            </a:r>
          </a:p>
        </p:txBody>
      </p:sp>
      <p:sp>
        <p:nvSpPr>
          <p:cNvPr id="4" name="TextBox 3"/>
          <p:cNvSpPr txBox="1"/>
          <p:nvPr/>
        </p:nvSpPr>
        <p:spPr>
          <a:xfrm>
            <a:off x="1200151" y="6277064"/>
            <a:ext cx="2640329" cy="300082"/>
          </a:xfrm>
          <a:prstGeom prst="rect">
            <a:avLst/>
          </a:prstGeom>
          <a:noFill/>
        </p:spPr>
        <p:txBody>
          <a:bodyPr wrap="square" rtlCol="0">
            <a:spAutoFit/>
          </a:bodyPr>
          <a:lstStyle/>
          <a:p>
            <a:pPr defTabSz="685800"/>
            <a:r>
              <a:rPr lang="en-GB" sz="1350" dirty="0">
                <a:solidFill>
                  <a:srgbClr val="006699"/>
                </a:solidFill>
              </a:rPr>
              <a:t>www.infinityfamilylaw.com</a:t>
            </a:r>
          </a:p>
        </p:txBody>
      </p:sp>
      <p:sp>
        <p:nvSpPr>
          <p:cNvPr id="5" name="TextBox 4"/>
          <p:cNvSpPr txBox="1"/>
          <p:nvPr/>
        </p:nvSpPr>
        <p:spPr>
          <a:xfrm>
            <a:off x="5922169" y="6228866"/>
            <a:ext cx="1877663" cy="300082"/>
          </a:xfrm>
          <a:prstGeom prst="rect">
            <a:avLst/>
          </a:prstGeom>
          <a:noFill/>
        </p:spPr>
        <p:txBody>
          <a:bodyPr wrap="square" rtlCol="0">
            <a:spAutoFit/>
          </a:bodyPr>
          <a:lstStyle/>
          <a:p>
            <a:pPr algn="r" defTabSz="685800">
              <a:defRPr/>
            </a:pPr>
            <a:r>
              <a:rPr lang="en-GB" sz="1350" dirty="0">
                <a:solidFill>
                  <a:srgbClr val="006666"/>
                </a:solidFill>
                <a:latin typeface="Calibri" panose="020F0502020204030204"/>
              </a:rPr>
              <a:t>David Hodson</a:t>
            </a:r>
          </a:p>
        </p:txBody>
      </p:sp>
      <p:pic>
        <p:nvPicPr>
          <p:cNvPr id="6" name="Picture 5" descr="A blue infinity symbol with text&#10;&#10;AI-generated content may be incorrect.">
            <a:extLst>
              <a:ext uri="{FF2B5EF4-FFF2-40B4-BE49-F238E27FC236}">
                <a16:creationId xmlns:a16="http://schemas.microsoft.com/office/drawing/2014/main" id="{FFC1D0B8-C87C-9DD9-7E2C-920A88C3F86B}"/>
              </a:ext>
            </a:extLst>
          </p:cNvPr>
          <p:cNvPicPr>
            <a:picLocks noChangeAspect="1"/>
          </p:cNvPicPr>
          <p:nvPr/>
        </p:nvPicPr>
        <p:blipFill>
          <a:blip r:embed="rId2"/>
          <a:stretch>
            <a:fillRect/>
          </a:stretch>
        </p:blipFill>
        <p:spPr>
          <a:xfrm>
            <a:off x="3019878" y="3787279"/>
            <a:ext cx="3140964" cy="1090422"/>
          </a:xfrm>
          <a:prstGeom prst="rect">
            <a:avLst/>
          </a:prstGeom>
        </p:spPr>
      </p:pic>
    </p:spTree>
    <p:extLst>
      <p:ext uri="{BB962C8B-B14F-4D97-AF65-F5344CB8AC3E}">
        <p14:creationId xmlns:p14="http://schemas.microsoft.com/office/powerpoint/2010/main" val="3711178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A0518F-AAB9-1D2E-F6B0-82A4BF1675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2C7C4F-75C6-AC81-E37B-79988EEBA13A}"/>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Personal introduction and experience</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382A253F-52E1-5E52-C5C1-F5878941ACCB}"/>
              </a:ext>
            </a:extLst>
          </p:cNvPr>
          <p:cNvSpPr>
            <a:spLocks noGrp="1"/>
          </p:cNvSpPr>
          <p:nvPr>
            <p:ph type="body" idx="1"/>
          </p:nvPr>
        </p:nvSpPr>
        <p:spPr>
          <a:xfrm>
            <a:off x="623887" y="1600201"/>
            <a:ext cx="8346377" cy="4489454"/>
          </a:xfrm>
        </p:spPr>
        <p:txBody>
          <a:bodyPr>
            <a:noAutofit/>
          </a:bodyPr>
          <a:lstStyle/>
          <a:p>
            <a:pPr algn="just"/>
            <a:endParaRPr lang="en-GB" altLang="en-US" sz="2200" dirty="0">
              <a:latin typeface="+mj-lt"/>
            </a:endParaRPr>
          </a:p>
        </p:txBody>
      </p:sp>
      <p:sp>
        <p:nvSpPr>
          <p:cNvPr id="4" name="TextBox 3">
            <a:extLst>
              <a:ext uri="{FF2B5EF4-FFF2-40B4-BE49-F238E27FC236}">
                <a16:creationId xmlns:a16="http://schemas.microsoft.com/office/drawing/2014/main" id="{9EEC43E4-2D27-526B-ECE9-2B1C0875008A}"/>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4D9D7632-AFE8-A7B8-5036-9E7C1DCC1FF2}"/>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3287658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ECA5B-F402-1EF1-3164-21562953DF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D7FAAB-8E99-07FC-CA63-BE9E7A1C0AF1}"/>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What is Christian mentoring?</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86FC461F-36B4-387B-E36B-BD36E0E7E7C0}"/>
              </a:ext>
            </a:extLst>
          </p:cNvPr>
          <p:cNvSpPr>
            <a:spLocks noGrp="1"/>
          </p:cNvSpPr>
          <p:nvPr>
            <p:ph type="body" idx="1"/>
          </p:nvPr>
        </p:nvSpPr>
        <p:spPr>
          <a:xfrm>
            <a:off x="623887" y="1600201"/>
            <a:ext cx="8346377" cy="4489454"/>
          </a:xfrm>
        </p:spPr>
        <p:txBody>
          <a:bodyPr>
            <a:noAutofit/>
          </a:bodyPr>
          <a:lstStyle/>
          <a:p>
            <a:pPr marL="355600" indent="-355600" algn="just">
              <a:buBlip>
                <a:blip r:embed="rId2"/>
              </a:buBlip>
            </a:pPr>
            <a:r>
              <a:rPr lang="en-GB" dirty="0"/>
              <a:t>A relationship in which one person helps another grow in wisdom, character, faith and professional effectiveness.  </a:t>
            </a:r>
          </a:p>
          <a:p>
            <a:pPr marL="355600" indent="-355600" algn="just">
              <a:buBlip>
                <a:blip r:embed="rId2"/>
              </a:buBlip>
            </a:pPr>
            <a:r>
              <a:rPr lang="en-GB" dirty="0"/>
              <a:t>More than coaching or training: it involves the whole person, not just skills and performance. </a:t>
            </a:r>
          </a:p>
          <a:p>
            <a:pPr marL="355600" indent="-355600" algn="just">
              <a:buBlip>
                <a:blip r:embed="rId2"/>
              </a:buBlip>
            </a:pPr>
            <a:r>
              <a:rPr lang="en-GB" dirty="0"/>
              <a:t>More than or not necessarily careers assistance</a:t>
            </a:r>
          </a:p>
          <a:p>
            <a:pPr marL="355600" indent="-355600" algn="just">
              <a:buBlip>
                <a:blip r:embed="rId2"/>
              </a:buBlip>
            </a:pPr>
            <a:r>
              <a:rPr lang="en-GB" dirty="0"/>
              <a:t>Rooted in Christian discipleship and service.  </a:t>
            </a:r>
          </a:p>
          <a:p>
            <a:pPr marL="355600" indent="-355600" algn="just">
              <a:buBlip>
                <a:blip r:embed="rId2"/>
              </a:buBlip>
            </a:pPr>
            <a:r>
              <a:rPr lang="en-GB" dirty="0"/>
              <a:t>A partnership based on trust, confidentiality, encouragement, accountability and prayer.</a:t>
            </a:r>
          </a:p>
          <a:p>
            <a:pPr algn="just"/>
            <a:endParaRPr lang="en-GB" altLang="en-US" sz="2200" dirty="0">
              <a:latin typeface="+mj-lt"/>
            </a:endParaRPr>
          </a:p>
        </p:txBody>
      </p:sp>
      <p:sp>
        <p:nvSpPr>
          <p:cNvPr id="4" name="TextBox 3">
            <a:extLst>
              <a:ext uri="{FF2B5EF4-FFF2-40B4-BE49-F238E27FC236}">
                <a16:creationId xmlns:a16="http://schemas.microsoft.com/office/drawing/2014/main" id="{459BD425-B8F4-0087-3393-0019FC326057}"/>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D51578F0-87B9-4562-59C0-5A70BCDD9A9C}"/>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1548207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Why mentoring matters in the workplace</a:t>
            </a:r>
            <a:endParaRPr lang="en-GB" sz="3600" b="0" u="sng" dirty="0">
              <a:solidFill>
                <a:srgbClr val="006699"/>
              </a:solidFill>
              <a:latin typeface="+mn-lt"/>
            </a:endParaRPr>
          </a:p>
        </p:txBody>
      </p:sp>
      <p:sp>
        <p:nvSpPr>
          <p:cNvPr id="3" name="Content Placeholder 2"/>
          <p:cNvSpPr>
            <a:spLocks noGrp="1"/>
          </p:cNvSpPr>
          <p:nvPr>
            <p:ph type="body" idx="1"/>
          </p:nvPr>
        </p:nvSpPr>
        <p:spPr>
          <a:xfrm>
            <a:off x="623887" y="1600201"/>
            <a:ext cx="8346377" cy="4489454"/>
          </a:xfrm>
        </p:spPr>
        <p:txBody>
          <a:bodyPr>
            <a:noAutofit/>
          </a:bodyPr>
          <a:lstStyle/>
          <a:p>
            <a:pPr marL="355600" indent="-355600" algn="just">
              <a:buBlip>
                <a:blip r:embed="rId2"/>
              </a:buBlip>
            </a:pPr>
            <a:r>
              <a:rPr lang="en-GB" dirty="0"/>
              <a:t>Professional life presents ethical, relational, regulatory and leadership challenges.  </a:t>
            </a:r>
          </a:p>
          <a:p>
            <a:pPr marL="355600" indent="-355600" algn="just">
              <a:buBlip>
                <a:blip r:embed="rId2"/>
              </a:buBlip>
            </a:pPr>
            <a:r>
              <a:rPr lang="en-GB" dirty="0"/>
              <a:t>Many people feel isolated despite working in teams. </a:t>
            </a:r>
          </a:p>
          <a:p>
            <a:pPr marL="355600" indent="-355600" algn="just">
              <a:buBlip>
                <a:blip r:embed="rId2"/>
              </a:buBlip>
            </a:pPr>
            <a:r>
              <a:rPr lang="en-GB" dirty="0"/>
              <a:t>Law work is stressful with long hours </a:t>
            </a:r>
          </a:p>
          <a:p>
            <a:pPr marL="355600" indent="-355600" algn="just">
              <a:buBlip>
                <a:blip r:embed="rId2"/>
              </a:buBlip>
            </a:pPr>
            <a:r>
              <a:rPr lang="en-GB" dirty="0"/>
              <a:t>Christian mentoring helps individuals integrate faith and work.  </a:t>
            </a:r>
          </a:p>
          <a:p>
            <a:pPr marL="355600" indent="-355600" algn="just">
              <a:buBlip>
                <a:blip r:embed="rId2"/>
              </a:buBlip>
            </a:pPr>
            <a:r>
              <a:rPr lang="en-GB" dirty="0"/>
              <a:t>Provides a safe space for reflection, discernment and personal growth as well as raising </a:t>
            </a:r>
            <a:r>
              <a:rPr lang="en-GB"/>
              <a:t>challenging situations  </a:t>
            </a:r>
            <a:endParaRPr lang="en-GB" dirty="0"/>
          </a:p>
          <a:p>
            <a:pPr marL="355600" indent="-355600" algn="just">
              <a:buBlip>
                <a:blip r:embed="rId2"/>
              </a:buBlip>
            </a:pPr>
            <a:r>
              <a:rPr lang="en-GB" dirty="0"/>
              <a:t>Supports emerging leaders and succession planning. </a:t>
            </a:r>
          </a:p>
          <a:p>
            <a:pPr marL="355600" indent="-355600" algn="just">
              <a:buBlip>
                <a:blip r:embed="rId2"/>
              </a:buBlip>
            </a:pPr>
            <a:r>
              <a:rPr lang="en-GB" dirty="0"/>
              <a:t>Sharing knowledge, contacts, realism, experience, opportunities etc with more junior lawyers </a:t>
            </a:r>
          </a:p>
          <a:p>
            <a:pPr algn="just"/>
            <a:endParaRPr lang="en-GB" dirty="0"/>
          </a:p>
        </p:txBody>
      </p:sp>
      <p:sp>
        <p:nvSpPr>
          <p:cNvPr id="4" name="TextBox 3"/>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756429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6E925-AD81-AD7B-47ED-01E0F7399E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AD423E-D780-1CD5-3BD6-929EF861FED5}"/>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Biblical foundations</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7105D7D1-42B0-B6AB-2EC4-1A550BDAF296}"/>
              </a:ext>
            </a:extLst>
          </p:cNvPr>
          <p:cNvSpPr>
            <a:spLocks noGrp="1"/>
          </p:cNvSpPr>
          <p:nvPr>
            <p:ph type="body" idx="1"/>
          </p:nvPr>
        </p:nvSpPr>
        <p:spPr>
          <a:xfrm>
            <a:off x="623887" y="1600201"/>
            <a:ext cx="8346377" cy="4489454"/>
          </a:xfrm>
        </p:spPr>
        <p:txBody>
          <a:bodyPr>
            <a:noAutofit/>
          </a:bodyPr>
          <a:lstStyle/>
          <a:p>
            <a:pPr marL="355600" indent="-355600" algn="just">
              <a:buBlip>
                <a:blip r:embed="rId2"/>
              </a:buBlip>
            </a:pPr>
            <a:endParaRPr lang="en-GB" altLang="en-US" sz="2200" dirty="0">
              <a:latin typeface="+mj-lt"/>
            </a:endParaRPr>
          </a:p>
        </p:txBody>
      </p:sp>
      <p:sp>
        <p:nvSpPr>
          <p:cNvPr id="4" name="TextBox 3">
            <a:extLst>
              <a:ext uri="{FF2B5EF4-FFF2-40B4-BE49-F238E27FC236}">
                <a16:creationId xmlns:a16="http://schemas.microsoft.com/office/drawing/2014/main" id="{CF8B7D44-5C0E-4A30-5BFE-B8CC0FA772F1}"/>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E8CC7E6D-D8D5-1B6F-7B9A-D78AE1B3B64D}"/>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1441201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9A2DFA-1C57-9898-2428-F04311F861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BA8423-2A8D-81B7-AFEE-3A3FAC92887D}"/>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Biblical foundations</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5D51FD52-7C82-578B-90EC-6C70ADD74089}"/>
              </a:ext>
            </a:extLst>
          </p:cNvPr>
          <p:cNvSpPr>
            <a:spLocks noGrp="1"/>
          </p:cNvSpPr>
          <p:nvPr>
            <p:ph type="body" idx="1"/>
          </p:nvPr>
        </p:nvSpPr>
        <p:spPr>
          <a:xfrm>
            <a:off x="623887" y="1600201"/>
            <a:ext cx="8346377" cy="4489454"/>
          </a:xfrm>
        </p:spPr>
        <p:txBody>
          <a:bodyPr>
            <a:noAutofit/>
          </a:bodyPr>
          <a:lstStyle/>
          <a:p>
            <a:r>
              <a:rPr lang="en-GB" b="1" dirty="0"/>
              <a:t>Jesus and the disciples</a:t>
            </a:r>
            <a:endParaRPr lang="en-GB" dirty="0"/>
          </a:p>
          <a:p>
            <a:pPr marL="355600" indent="-355600" algn="just">
              <a:buBlip>
                <a:blip r:embed="rId2"/>
              </a:buBlip>
            </a:pPr>
            <a:r>
              <a:rPr lang="en-GB" dirty="0"/>
              <a:t>Jesus modelled the ultimate mentoring relationship.  </a:t>
            </a:r>
          </a:p>
          <a:p>
            <a:pPr marL="355600" indent="-355600" algn="just">
              <a:buBlip>
                <a:blip r:embed="rId2"/>
              </a:buBlip>
            </a:pPr>
            <a:r>
              <a:rPr lang="en-GB" dirty="0"/>
              <a:t>He invested deeply in a small group rather than simply teaching crowds.  </a:t>
            </a:r>
          </a:p>
          <a:p>
            <a:pPr marL="355600" indent="-355600" algn="just">
              <a:buBlip>
                <a:blip r:embed="rId2"/>
              </a:buBlip>
            </a:pPr>
            <a:r>
              <a:rPr lang="en-GB" dirty="0"/>
              <a:t>He taught, demonstrated, observed, corrected and then delegated responsibility.  </a:t>
            </a:r>
          </a:p>
          <a:p>
            <a:pPr marL="355600" indent="-355600" algn="just">
              <a:buBlip>
                <a:blip r:embed="rId2"/>
              </a:buBlip>
            </a:pPr>
            <a:r>
              <a:rPr lang="en-GB" dirty="0"/>
              <a:t>Example: sending out the disciples to minister and then debriefing with them (Luke 10).</a:t>
            </a:r>
          </a:p>
        </p:txBody>
      </p:sp>
      <p:sp>
        <p:nvSpPr>
          <p:cNvPr id="4" name="TextBox 3">
            <a:extLst>
              <a:ext uri="{FF2B5EF4-FFF2-40B4-BE49-F238E27FC236}">
                <a16:creationId xmlns:a16="http://schemas.microsoft.com/office/drawing/2014/main" id="{B5C52B8D-206C-7603-175C-E45924435C8F}"/>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26107C45-AA70-A125-5EF7-A04F4C68CAC5}"/>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1406828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0544D0-7101-0720-A818-F1838CD64F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1ED3CA-FAAB-38C6-A53B-4B19AEB6E266}"/>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Biblical foundations</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81BE53E4-6A2C-5F68-7E6C-E4A132FEA6E3}"/>
              </a:ext>
            </a:extLst>
          </p:cNvPr>
          <p:cNvSpPr>
            <a:spLocks noGrp="1"/>
          </p:cNvSpPr>
          <p:nvPr>
            <p:ph type="body" idx="1"/>
          </p:nvPr>
        </p:nvSpPr>
        <p:spPr>
          <a:xfrm>
            <a:off x="623887" y="1600201"/>
            <a:ext cx="8346377" cy="4489454"/>
          </a:xfrm>
        </p:spPr>
        <p:txBody>
          <a:bodyPr>
            <a:noAutofit/>
          </a:bodyPr>
          <a:lstStyle/>
          <a:p>
            <a:r>
              <a:rPr lang="en-GB" b="1" dirty="0"/>
              <a:t>Paul and Timothy</a:t>
            </a:r>
            <a:endParaRPr lang="en-GB" dirty="0"/>
          </a:p>
          <a:p>
            <a:pPr marL="355600" indent="-355600" algn="just">
              <a:buBlip>
                <a:blip r:embed="rId2"/>
              </a:buBlip>
            </a:pPr>
            <a:r>
              <a:rPr lang="en-GB" dirty="0"/>
              <a:t>Perhaps the clearest example of direct one to one mentoring</a:t>
            </a:r>
          </a:p>
          <a:p>
            <a:pPr marL="355600" indent="-355600" algn="just">
              <a:buBlip>
                <a:blip r:embed="rId2"/>
              </a:buBlip>
            </a:pPr>
            <a:r>
              <a:rPr lang="en-GB" dirty="0"/>
              <a:t>Paul encouraged, instructed and entrusted responsibility to Timothy.  </a:t>
            </a:r>
          </a:p>
          <a:p>
            <a:pPr marL="355600" indent="-355600" algn="just">
              <a:buBlip>
                <a:blip r:embed="rId2"/>
              </a:buBlip>
            </a:pPr>
            <a:r>
              <a:rPr lang="en-GB" dirty="0"/>
              <a:t>Combined practical leadership advice with spiritual encouragement.  </a:t>
            </a:r>
          </a:p>
          <a:p>
            <a:pPr marL="355600" indent="-355600" algn="just">
              <a:buBlip>
                <a:blip r:embed="rId2"/>
              </a:buBlip>
            </a:pPr>
            <a:r>
              <a:rPr lang="en-GB" dirty="0"/>
              <a:t>"</a:t>
            </a:r>
            <a:r>
              <a:rPr lang="en-GB" i="1" dirty="0"/>
              <a:t>What you have heard from me ... entrust to reliable people who will also be qualified to teach others</a:t>
            </a:r>
            <a:r>
              <a:rPr lang="en-GB" dirty="0"/>
              <a:t>" (2 Timothy 2:2).</a:t>
            </a:r>
          </a:p>
        </p:txBody>
      </p:sp>
      <p:sp>
        <p:nvSpPr>
          <p:cNvPr id="4" name="TextBox 3">
            <a:extLst>
              <a:ext uri="{FF2B5EF4-FFF2-40B4-BE49-F238E27FC236}">
                <a16:creationId xmlns:a16="http://schemas.microsoft.com/office/drawing/2014/main" id="{2E457C1F-9395-C922-822E-8AFA949C1CDF}"/>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5C280F30-B5F4-CD68-AC41-2B597BDE111D}"/>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678612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5D08F-4E05-9E72-5AD6-92B48BAB58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7C6177-E9ED-ACCB-86EA-7BA36EE583E0}"/>
              </a:ext>
            </a:extLst>
          </p:cNvPr>
          <p:cNvSpPr>
            <a:spLocks noGrp="1"/>
          </p:cNvSpPr>
          <p:nvPr>
            <p:ph type="title"/>
          </p:nvPr>
        </p:nvSpPr>
        <p:spPr>
          <a:xfrm>
            <a:off x="274320" y="533401"/>
            <a:ext cx="8476488" cy="730254"/>
          </a:xfrm>
        </p:spPr>
        <p:txBody>
          <a:bodyPr>
            <a:normAutofit/>
          </a:bodyPr>
          <a:lstStyle/>
          <a:p>
            <a:pPr algn="ctr"/>
            <a:r>
              <a:rPr lang="en-GB" sz="3600" b="1" dirty="0">
                <a:solidFill>
                  <a:srgbClr val="006699"/>
                </a:solidFill>
              </a:rPr>
              <a:t>Biblical foundations</a:t>
            </a:r>
            <a:endParaRPr lang="en-GB" sz="3600" b="0" u="sng" dirty="0">
              <a:solidFill>
                <a:srgbClr val="006699"/>
              </a:solidFill>
              <a:latin typeface="+mn-lt"/>
            </a:endParaRPr>
          </a:p>
        </p:txBody>
      </p:sp>
      <p:sp>
        <p:nvSpPr>
          <p:cNvPr id="3" name="Content Placeholder 2">
            <a:extLst>
              <a:ext uri="{FF2B5EF4-FFF2-40B4-BE49-F238E27FC236}">
                <a16:creationId xmlns:a16="http://schemas.microsoft.com/office/drawing/2014/main" id="{6C8C2356-71B3-6F45-4D33-23F3E93962B1}"/>
              </a:ext>
            </a:extLst>
          </p:cNvPr>
          <p:cNvSpPr>
            <a:spLocks noGrp="1"/>
          </p:cNvSpPr>
          <p:nvPr>
            <p:ph type="body" idx="1"/>
          </p:nvPr>
        </p:nvSpPr>
        <p:spPr>
          <a:xfrm>
            <a:off x="623887" y="1600201"/>
            <a:ext cx="8346377" cy="4489454"/>
          </a:xfrm>
        </p:spPr>
        <p:txBody>
          <a:bodyPr>
            <a:noAutofit/>
          </a:bodyPr>
          <a:lstStyle/>
          <a:p>
            <a:r>
              <a:rPr lang="en-GB" b="1" dirty="0"/>
              <a:t>Paul and Titus</a:t>
            </a:r>
            <a:endParaRPr lang="en-GB" dirty="0"/>
          </a:p>
          <a:p>
            <a:pPr marL="355600" indent="-355600" algn="just">
              <a:buBlip>
                <a:blip r:embed="rId2"/>
              </a:buBlip>
            </a:pPr>
            <a:r>
              <a:rPr lang="en-GB" dirty="0"/>
              <a:t>Guidance for leadership in a difficult environment</a:t>
            </a:r>
          </a:p>
          <a:p>
            <a:pPr marL="355600" indent="-355600" algn="just">
              <a:buBlip>
                <a:blip r:embed="rId2"/>
              </a:buBlip>
            </a:pPr>
            <a:r>
              <a:rPr lang="en-GB" dirty="0"/>
              <a:t>Mentoring included character formation as well as organisational leadership.  </a:t>
            </a:r>
          </a:p>
          <a:p>
            <a:pPr marL="355600" indent="-355600" algn="just">
              <a:buBlip>
                <a:blip r:embed="rId2"/>
              </a:buBlip>
            </a:pPr>
            <a:r>
              <a:rPr lang="en-GB" dirty="0"/>
              <a:t>Demonstrates the importance of preparing others to lead independently.</a:t>
            </a:r>
          </a:p>
          <a:p>
            <a:pPr marL="355600" indent="-355600" algn="just">
              <a:buBlip>
                <a:blip r:embed="rId2"/>
              </a:buBlip>
            </a:pPr>
            <a:r>
              <a:rPr lang="en-GB" i="1" dirty="0"/>
              <a:t>These, then, are the things you should teach. Encourage and rebuke with all authority. Do not let anyone despise you </a:t>
            </a:r>
            <a:r>
              <a:rPr lang="en-GB" b="1" i="1" dirty="0"/>
              <a:t>– </a:t>
            </a:r>
            <a:r>
              <a:rPr lang="en-GB" dirty="0"/>
              <a:t>Titus 2:15</a:t>
            </a:r>
          </a:p>
        </p:txBody>
      </p:sp>
      <p:sp>
        <p:nvSpPr>
          <p:cNvPr id="4" name="TextBox 3">
            <a:extLst>
              <a:ext uri="{FF2B5EF4-FFF2-40B4-BE49-F238E27FC236}">
                <a16:creationId xmlns:a16="http://schemas.microsoft.com/office/drawing/2014/main" id="{F5165B3E-5D35-D43A-36C7-5D8DA956139C}"/>
              </a:ext>
            </a:extLst>
          </p:cNvPr>
          <p:cNvSpPr txBox="1"/>
          <p:nvPr/>
        </p:nvSpPr>
        <p:spPr>
          <a:xfrm>
            <a:off x="76201" y="6426201"/>
            <a:ext cx="4067174" cy="369332"/>
          </a:xfrm>
          <a:prstGeom prst="rect">
            <a:avLst/>
          </a:prstGeom>
          <a:noFill/>
        </p:spPr>
        <p:txBody>
          <a:bodyPr wrap="square" rtlCol="0">
            <a:spAutoFit/>
          </a:bodyPr>
          <a:lstStyle/>
          <a:p>
            <a:pPr defTabSz="914400"/>
            <a:r>
              <a:rPr lang="en-GB" dirty="0">
                <a:solidFill>
                  <a:srgbClr val="006699"/>
                </a:solidFill>
              </a:rPr>
              <a:t>www.infinityfamilylaw.com</a:t>
            </a:r>
          </a:p>
        </p:txBody>
      </p:sp>
      <p:sp>
        <p:nvSpPr>
          <p:cNvPr id="5" name="TextBox 4">
            <a:extLst>
              <a:ext uri="{FF2B5EF4-FFF2-40B4-BE49-F238E27FC236}">
                <a16:creationId xmlns:a16="http://schemas.microsoft.com/office/drawing/2014/main" id="{622C1A5F-DF7E-A921-6BDA-88A73C832016}"/>
              </a:ext>
            </a:extLst>
          </p:cNvPr>
          <p:cNvSpPr txBox="1"/>
          <p:nvPr/>
        </p:nvSpPr>
        <p:spPr>
          <a:xfrm>
            <a:off x="6372225" y="6361938"/>
            <a:ext cx="2686050" cy="369332"/>
          </a:xfrm>
          <a:prstGeom prst="rect">
            <a:avLst/>
          </a:prstGeom>
          <a:noFill/>
        </p:spPr>
        <p:txBody>
          <a:bodyPr wrap="square" rtlCol="0">
            <a:spAutoFit/>
          </a:bodyPr>
          <a:lstStyle/>
          <a:p>
            <a:pPr algn="r" defTabSz="914400"/>
            <a:r>
              <a:rPr lang="en-GB" dirty="0">
                <a:solidFill>
                  <a:srgbClr val="006699"/>
                </a:solidFill>
              </a:rPr>
              <a:t>David Hodson</a:t>
            </a:r>
          </a:p>
        </p:txBody>
      </p:sp>
    </p:spTree>
    <p:extLst>
      <p:ext uri="{BB962C8B-B14F-4D97-AF65-F5344CB8AC3E}">
        <p14:creationId xmlns:p14="http://schemas.microsoft.com/office/powerpoint/2010/main" val="4289296281"/>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FLG 2">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639</TotalTime>
  <Words>1393</Words>
  <Application>Microsoft Office PowerPoint</Application>
  <PresentationFormat>On-screen Show (4:3)</PresentationFormat>
  <Paragraphs>185</Paragraphs>
  <Slides>24</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24</vt:i4>
      </vt:variant>
    </vt:vector>
  </HeadingPairs>
  <TitlesOfParts>
    <vt:vector size="31" baseType="lpstr">
      <vt:lpstr>ＭＳ Ｐゴシック</vt:lpstr>
      <vt:lpstr>Arial</vt:lpstr>
      <vt:lpstr>Calibri</vt:lpstr>
      <vt:lpstr>Calibri Light</vt:lpstr>
      <vt:lpstr>Custom Design</vt:lpstr>
      <vt:lpstr>iFLG 2</vt:lpstr>
      <vt:lpstr>Office 2013 - 2022 Theme</vt:lpstr>
      <vt:lpstr>Christian mentoring with the Lawyers Christian Fellowship</vt:lpstr>
      <vt:lpstr>Speaker Prof David Hodson  OBE KC(Hon) MCIArb Solicitor (England and Australia), Mediator, Arbitrator, part time Family Court Judge</vt:lpstr>
      <vt:lpstr>Personal introduction and experience</vt:lpstr>
      <vt:lpstr>What is Christian mentoring?</vt:lpstr>
      <vt:lpstr>Why mentoring matters in the workplace</vt:lpstr>
      <vt:lpstr>Biblical foundations</vt:lpstr>
      <vt:lpstr>Biblical foundations</vt:lpstr>
      <vt:lpstr>Biblical foundations</vt:lpstr>
      <vt:lpstr>Biblical foundations</vt:lpstr>
      <vt:lpstr>Biblical foundations</vt:lpstr>
      <vt:lpstr>Biblical foundations</vt:lpstr>
      <vt:lpstr>Biblical foundations</vt:lpstr>
      <vt:lpstr>Characteristics of a Christian mentor</vt:lpstr>
      <vt:lpstr>Characteristics of a good mentee</vt:lpstr>
      <vt:lpstr>Roles of a Christian mentor</vt:lpstr>
      <vt:lpstr>Distinctive features of Christian mentoring</vt:lpstr>
      <vt:lpstr>Practical areas for professional mentoring</vt:lpstr>
      <vt:lpstr>Coping with stress</vt:lpstr>
      <vt:lpstr>Potential pitfalls</vt:lpstr>
      <vt:lpstr>Questions mentors might ask</vt:lpstr>
      <vt:lpstr>The wider vision for the LCF</vt:lpstr>
      <vt:lpstr>Closing thoughts</vt:lpstr>
      <vt:lpstr>Concluding remarks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ADR for international family law: Towards a worldwide family mediation profession</dc:title>
  <dc:creator>David Hodson</dc:creator>
  <cp:lastModifiedBy>Hodson, DDJ David</cp:lastModifiedBy>
  <cp:revision>60</cp:revision>
  <cp:lastPrinted>2025-07-25T08:29:43Z</cp:lastPrinted>
  <dcterms:modified xsi:type="dcterms:W3CDTF">2026-06-16T15:24:00Z</dcterms:modified>
</cp:coreProperties>
</file>